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8" r:id="rId2"/>
    <p:sldId id="259" r:id="rId3"/>
    <p:sldId id="260" r:id="rId4"/>
    <p:sldId id="261" r:id="rId5"/>
    <p:sldId id="262" r:id="rId6"/>
    <p:sldId id="263"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6" d="100"/>
          <a:sy n="86" d="100"/>
        </p:scale>
        <p:origin x="-174" y="-84"/>
      </p:cViewPr>
      <p:guideLst>
        <p:guide orient="horz" pos="2160"/>
        <p:guide pos="2880"/>
      </p:guideLst>
    </p:cSldViewPr>
  </p:slideViewPr>
  <p:notesTextViewPr>
    <p:cViewPr>
      <p:scale>
        <a:sx n="1" d="1"/>
        <a:sy n="1" d="1"/>
      </p:scale>
      <p:origin x="0" y="0"/>
    </p:cViewPr>
  </p:notesTextViewPr>
  <p:sorterViewPr>
    <p:cViewPr>
      <p:scale>
        <a:sx n="100" d="100"/>
        <a:sy n="100" d="100"/>
      </p:scale>
      <p:origin x="0" y="26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C18BB9-7A6B-476C-875C-156A278DCB8A}" type="datetimeFigureOut">
              <a:rPr lang="en-US" smtClean="0"/>
              <a:t>7/24/2015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F09BA5-ABC6-462E-962D-3A65578BA58A}" type="slidenum">
              <a:rPr lang="en-US" smtClean="0"/>
              <a:t>‹#›</a:t>
            </a:fld>
            <a:endParaRPr lang="en-US"/>
          </a:p>
        </p:txBody>
      </p:sp>
    </p:spTree>
    <p:extLst>
      <p:ext uri="{BB962C8B-B14F-4D97-AF65-F5344CB8AC3E}">
        <p14:creationId xmlns:p14="http://schemas.microsoft.com/office/powerpoint/2010/main" val="300139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22222" indent="-277778" eaLnBrk="0" hangingPunct="0">
              <a:spcBef>
                <a:spcPct val="30000"/>
              </a:spcBef>
              <a:defRPr sz="1200">
                <a:solidFill>
                  <a:schemeClr val="tx1"/>
                </a:solidFill>
                <a:latin typeface="Calibri" pitchFamily="34" charset="0"/>
              </a:defRPr>
            </a:lvl2pPr>
            <a:lvl3pPr marL="1111110" indent="-222222" eaLnBrk="0" hangingPunct="0">
              <a:spcBef>
                <a:spcPct val="30000"/>
              </a:spcBef>
              <a:defRPr sz="1200">
                <a:solidFill>
                  <a:schemeClr val="tx1"/>
                </a:solidFill>
                <a:latin typeface="Calibri" pitchFamily="34" charset="0"/>
              </a:defRPr>
            </a:lvl3pPr>
            <a:lvl4pPr marL="1555554" indent="-222222" eaLnBrk="0" hangingPunct="0">
              <a:spcBef>
                <a:spcPct val="30000"/>
              </a:spcBef>
              <a:defRPr sz="1200">
                <a:solidFill>
                  <a:schemeClr val="tx1"/>
                </a:solidFill>
                <a:latin typeface="Calibri" pitchFamily="34" charset="0"/>
              </a:defRPr>
            </a:lvl4pPr>
            <a:lvl5pPr marL="1999999" indent="-222222" eaLnBrk="0" hangingPunct="0">
              <a:spcBef>
                <a:spcPct val="30000"/>
              </a:spcBef>
              <a:defRPr sz="1200">
                <a:solidFill>
                  <a:schemeClr val="tx1"/>
                </a:solidFill>
                <a:latin typeface="Calibri" pitchFamily="34" charset="0"/>
              </a:defRPr>
            </a:lvl5pPr>
            <a:lvl6pPr marL="2444443" indent="-222222" eaLnBrk="0" fontAlgn="base" hangingPunct="0">
              <a:spcBef>
                <a:spcPct val="30000"/>
              </a:spcBef>
              <a:spcAft>
                <a:spcPct val="0"/>
              </a:spcAft>
              <a:defRPr sz="1200">
                <a:solidFill>
                  <a:schemeClr val="tx1"/>
                </a:solidFill>
                <a:latin typeface="Calibri" pitchFamily="34" charset="0"/>
              </a:defRPr>
            </a:lvl6pPr>
            <a:lvl7pPr marL="2888887" indent="-222222" eaLnBrk="0" fontAlgn="base" hangingPunct="0">
              <a:spcBef>
                <a:spcPct val="30000"/>
              </a:spcBef>
              <a:spcAft>
                <a:spcPct val="0"/>
              </a:spcAft>
              <a:defRPr sz="1200">
                <a:solidFill>
                  <a:schemeClr val="tx1"/>
                </a:solidFill>
                <a:latin typeface="Calibri" pitchFamily="34" charset="0"/>
              </a:defRPr>
            </a:lvl7pPr>
            <a:lvl8pPr marL="3333331" indent="-222222" eaLnBrk="0" fontAlgn="base" hangingPunct="0">
              <a:spcBef>
                <a:spcPct val="30000"/>
              </a:spcBef>
              <a:spcAft>
                <a:spcPct val="0"/>
              </a:spcAft>
              <a:defRPr sz="1200">
                <a:solidFill>
                  <a:schemeClr val="tx1"/>
                </a:solidFill>
                <a:latin typeface="Calibri" pitchFamily="34" charset="0"/>
              </a:defRPr>
            </a:lvl8pPr>
            <a:lvl9pPr marL="3777775" indent="-222222"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ED75A1F-D8A3-4501-B141-4C50F26DF9EF}" type="slidenum">
              <a:rPr lang="en-US" altLang="en-US" smtClean="0">
                <a:latin typeface="Arial" charset="0"/>
              </a:rPr>
              <a:pPr eaLnBrk="1" hangingPunct="1">
                <a:spcBef>
                  <a:spcPct val="0"/>
                </a:spcBef>
              </a:pPr>
              <a:t>3</a:t>
            </a:fld>
            <a:endParaRPr lang="en-US" altLang="en-US" smtClean="0">
              <a:latin typeface="Arial" charset="0"/>
            </a:endParaRPr>
          </a:p>
        </p:txBody>
      </p:sp>
      <p:sp>
        <p:nvSpPr>
          <p:cNvPr id="94211"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417E80-B36A-486A-A599-2D33C19044D7}"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1158250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17E80-B36A-486A-A599-2D33C19044D7}"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3781219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17E80-B36A-486A-A599-2D33C19044D7}"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7271068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29"/>
          <p:cNvSpPr>
            <a:spLocks noGrp="1" noChangeArrowheads="1"/>
          </p:cNvSpPr>
          <p:nvPr>
            <p:ph type="dt" sz="half" idx="10"/>
          </p:nvPr>
        </p:nvSpPr>
        <p:spPr/>
        <p:txBody>
          <a:bodyPr/>
          <a:lstStyle>
            <a:lvl1pPr>
              <a:defRPr/>
            </a:lvl1pPr>
          </a:lstStyle>
          <a:p>
            <a:pPr>
              <a:defRPr/>
            </a:pPr>
            <a:endParaRPr lang="en-US" altLang="en-US"/>
          </a:p>
        </p:txBody>
      </p:sp>
      <p:sp>
        <p:nvSpPr>
          <p:cNvPr id="6" name="Rectangle 1030"/>
          <p:cNvSpPr>
            <a:spLocks noGrp="1" noChangeArrowheads="1"/>
          </p:cNvSpPr>
          <p:nvPr>
            <p:ph type="ftr" sz="quarter" idx="11"/>
          </p:nvPr>
        </p:nvSpPr>
        <p:spPr/>
        <p:txBody>
          <a:bodyPr/>
          <a:lstStyle>
            <a:lvl1pPr>
              <a:defRPr/>
            </a:lvl1pPr>
          </a:lstStyle>
          <a:p>
            <a:pPr>
              <a:defRPr/>
            </a:pPr>
            <a:endParaRPr lang="en-US" altLang="en-US"/>
          </a:p>
        </p:txBody>
      </p:sp>
      <p:sp>
        <p:nvSpPr>
          <p:cNvPr id="7" name="Rectangle 1031"/>
          <p:cNvSpPr>
            <a:spLocks noGrp="1" noChangeArrowheads="1"/>
          </p:cNvSpPr>
          <p:nvPr>
            <p:ph type="sldNum" sz="quarter" idx="12"/>
          </p:nvPr>
        </p:nvSpPr>
        <p:spPr/>
        <p:txBody>
          <a:bodyPr/>
          <a:lstStyle>
            <a:lvl1pPr>
              <a:defRPr/>
            </a:lvl1pPr>
          </a:lstStyle>
          <a:p>
            <a:pPr>
              <a:defRPr/>
            </a:pPr>
            <a:fld id="{D46DA8D6-49B8-4ACD-804A-E095BF5BD6C6}" type="slidenum">
              <a:rPr lang="en-US" altLang="en-US"/>
              <a:pPr>
                <a:defRPr/>
              </a:pPr>
              <a:t>‹#›</a:t>
            </a:fld>
            <a:endParaRPr lang="en-US" altLang="en-US"/>
          </a:p>
        </p:txBody>
      </p:sp>
    </p:spTree>
    <p:extLst>
      <p:ext uri="{BB962C8B-B14F-4D97-AF65-F5344CB8AC3E}">
        <p14:creationId xmlns:p14="http://schemas.microsoft.com/office/powerpoint/2010/main" val="2506078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17E80-B36A-486A-A599-2D33C19044D7}"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4237161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417E80-B36A-486A-A599-2D33C19044D7}"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332875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417E80-B36A-486A-A599-2D33C19044D7}" type="datetimeFigureOut">
              <a:rPr lang="en-US" smtClean="0"/>
              <a:t>7/24/2015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399457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417E80-B36A-486A-A599-2D33C19044D7}" type="datetimeFigureOut">
              <a:rPr lang="en-US" smtClean="0"/>
              <a:t>7/24/2015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296160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417E80-B36A-486A-A599-2D33C19044D7}" type="datetimeFigureOut">
              <a:rPr lang="en-US" smtClean="0"/>
              <a:t>7/24/2015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350741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17E80-B36A-486A-A599-2D33C19044D7}" type="datetimeFigureOut">
              <a:rPr lang="en-US" smtClean="0"/>
              <a:t>7/24/2015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3194168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417E80-B36A-486A-A599-2D33C19044D7}" type="datetimeFigureOut">
              <a:rPr lang="en-US" smtClean="0"/>
              <a:t>7/24/2015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723594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417E80-B36A-486A-A599-2D33C19044D7}" type="datetimeFigureOut">
              <a:rPr lang="en-US" smtClean="0"/>
              <a:t>7/24/2015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D6B9A9-032F-4DCC-8245-98AC68081A57}" type="slidenum">
              <a:rPr lang="en-US" smtClean="0"/>
              <a:t>‹#›</a:t>
            </a:fld>
            <a:endParaRPr lang="en-US"/>
          </a:p>
        </p:txBody>
      </p:sp>
    </p:spTree>
    <p:extLst>
      <p:ext uri="{BB962C8B-B14F-4D97-AF65-F5344CB8AC3E}">
        <p14:creationId xmlns:p14="http://schemas.microsoft.com/office/powerpoint/2010/main" val="2823990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17E80-B36A-486A-A599-2D33C19044D7}" type="datetimeFigureOut">
              <a:rPr lang="en-US" smtClean="0"/>
              <a:t>7/24/2015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D6B9A9-032F-4DCC-8245-98AC68081A57}" type="slidenum">
              <a:rPr lang="en-US" smtClean="0"/>
              <a:t>‹#›</a:t>
            </a:fld>
            <a:endParaRPr lang="en-US"/>
          </a:p>
        </p:txBody>
      </p:sp>
    </p:spTree>
    <p:extLst>
      <p:ext uri="{BB962C8B-B14F-4D97-AF65-F5344CB8AC3E}">
        <p14:creationId xmlns:p14="http://schemas.microsoft.com/office/powerpoint/2010/main" val="3175653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0"/>
            <a:ext cx="8229600" cy="1143000"/>
          </a:xfrm>
        </p:spPr>
        <p:txBody>
          <a:bodyPr/>
          <a:lstStyle/>
          <a:p>
            <a:pPr eaLnBrk="1" hangingPunct="1"/>
            <a:r>
              <a:rPr lang="en-US" altLang="en-US" smtClean="0"/>
              <a:t>Screening for disease</a:t>
            </a:r>
          </a:p>
        </p:txBody>
      </p:sp>
      <p:sp>
        <p:nvSpPr>
          <p:cNvPr id="49155" name="Rectangle 3"/>
          <p:cNvSpPr>
            <a:spLocks noGrp="1" noChangeArrowheads="1"/>
          </p:cNvSpPr>
          <p:nvPr>
            <p:ph type="body" idx="1"/>
          </p:nvPr>
        </p:nvSpPr>
        <p:spPr>
          <a:xfrm>
            <a:off x="304800" y="1143000"/>
            <a:ext cx="8610600" cy="5486400"/>
          </a:xfrm>
        </p:spPr>
        <p:txBody>
          <a:bodyPr/>
          <a:lstStyle/>
          <a:p>
            <a:pPr eaLnBrk="1" hangingPunct="1">
              <a:lnSpc>
                <a:spcPct val="80000"/>
              </a:lnSpc>
            </a:pPr>
            <a:r>
              <a:rPr lang="en-US" altLang="en-US" sz="2600" b="1" smtClean="0">
                <a:solidFill>
                  <a:schemeClr val="accent2"/>
                </a:solidFill>
              </a:rPr>
              <a:t>Social</a:t>
            </a:r>
            <a:r>
              <a:rPr lang="en-US" altLang="en-US" sz="2600" smtClean="0"/>
              <a:t> </a:t>
            </a:r>
          </a:p>
          <a:p>
            <a:pPr eaLnBrk="1" hangingPunct="1">
              <a:lnSpc>
                <a:spcPct val="80000"/>
              </a:lnSpc>
              <a:buFont typeface="Wingdings" pitchFamily="2" charset="2"/>
              <a:buNone/>
            </a:pPr>
            <a:r>
              <a:rPr lang="en-US" altLang="en-US" sz="2600" smtClean="0"/>
              <a:t>	</a:t>
            </a:r>
            <a:r>
              <a:rPr lang="en-US" altLang="en-US" sz="2400" smtClean="0"/>
              <a:t>problem should be important for the individual and community. Diagnostic follow-up and intervention should be available to all who require them. Favorable cost-benefit ratio. High public acceptance</a:t>
            </a:r>
          </a:p>
          <a:p>
            <a:pPr eaLnBrk="1" hangingPunct="1">
              <a:lnSpc>
                <a:spcPct val="80000"/>
              </a:lnSpc>
            </a:pPr>
            <a:r>
              <a:rPr lang="en-US" altLang="en-US" sz="2600" b="1" smtClean="0">
                <a:solidFill>
                  <a:schemeClr val="accent2"/>
                </a:solidFill>
              </a:rPr>
              <a:t>Scientific</a:t>
            </a:r>
          </a:p>
          <a:p>
            <a:pPr eaLnBrk="1" hangingPunct="1">
              <a:lnSpc>
                <a:spcPct val="80000"/>
              </a:lnSpc>
              <a:buFont typeface="Wingdings" pitchFamily="2" charset="2"/>
              <a:buNone/>
            </a:pPr>
            <a:r>
              <a:rPr lang="en-US" altLang="en-US" sz="2600" smtClean="0"/>
              <a:t>	</a:t>
            </a:r>
            <a:r>
              <a:rPr lang="en-US" altLang="en-US" sz="2400" smtClean="0"/>
              <a:t>natural history should be adequately understood. Identification should occur prepathogenesis with sufficient lead time. Sound case definition and policy regarding whom to treat as patients. Knowledge base exist on efficacy of prevention and occurrence of side effects. The prevalence of the disease is high</a:t>
            </a:r>
          </a:p>
          <a:p>
            <a:pPr eaLnBrk="1" hangingPunct="1">
              <a:lnSpc>
                <a:spcPct val="80000"/>
              </a:lnSpc>
            </a:pPr>
            <a:r>
              <a:rPr lang="en-US" altLang="en-US" sz="2600" b="1" smtClean="0">
                <a:solidFill>
                  <a:schemeClr val="accent2"/>
                </a:solidFill>
              </a:rPr>
              <a:t>Ethical</a:t>
            </a:r>
          </a:p>
          <a:p>
            <a:pPr marL="457200" lvl="1" indent="0" eaLnBrk="1" hangingPunct="1">
              <a:lnSpc>
                <a:spcPct val="80000"/>
              </a:lnSpc>
              <a:buFont typeface="Wingdings" pitchFamily="2" charset="2"/>
              <a:buNone/>
            </a:pPr>
            <a:r>
              <a:rPr lang="en-US" altLang="en-US" sz="2400" smtClean="0"/>
              <a:t> have evidence that the program can alter the natural history of the condition in a significant proportion of those screened. Suitable, acceptable tests.</a:t>
            </a:r>
          </a:p>
        </p:txBody>
      </p:sp>
      <p:pic>
        <p:nvPicPr>
          <p:cNvPr id="49156" name="Picture 5" descr="http://ts4.mm.bing.net/th?id=I.5020675759800491&amp;pid=1.7&amp;w=136&amp;h=148&amp;c=7&amp;rs=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0"/>
            <a:ext cx="129540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1411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57200" y="122238"/>
            <a:ext cx="7543800" cy="1020762"/>
          </a:xfrm>
        </p:spPr>
        <p:txBody>
          <a:bodyPr/>
          <a:lstStyle/>
          <a:p>
            <a:r>
              <a:rPr lang="en-US" altLang="en-US" sz="3200" smtClean="0"/>
              <a:t>Ex: Low Prevalence Population</a:t>
            </a:r>
          </a:p>
        </p:txBody>
      </p:sp>
      <p:graphicFrame>
        <p:nvGraphicFramePr>
          <p:cNvPr id="118787" name="Group 3"/>
          <p:cNvGraphicFramePr>
            <a:graphicFrameLocks noGrp="1"/>
          </p:cNvGraphicFramePr>
          <p:nvPr/>
        </p:nvGraphicFramePr>
        <p:xfrm>
          <a:off x="1219200" y="2590800"/>
          <a:ext cx="6705600" cy="1798637"/>
        </p:xfrm>
        <a:graphic>
          <a:graphicData uri="http://schemas.openxmlformats.org/drawingml/2006/table">
            <a:tbl>
              <a:tblPr/>
              <a:tblGrid>
                <a:gridCol w="1676400"/>
                <a:gridCol w="1676400"/>
                <a:gridCol w="1676400"/>
                <a:gridCol w="1676400"/>
              </a:tblGrid>
              <a:tr h="45728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a:noFill/>
                    </a:lnL>
                    <a:lnR cap="flat">
                      <a:noFill/>
                    </a:lnR>
                    <a:lnT cap="fla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87766">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1000</a:t>
                      </a: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solidFill>
                      <a:schemeClr val="accent1"/>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1,000,000</a:t>
                      </a:r>
                    </a:p>
                  </a:txBody>
                  <a:tcPr marT="45728" marB="45728" anchor="ctr" anchorCtr="1" horzOverflow="overflow">
                    <a:lnL>
                      <a:noFill/>
                    </a:lnL>
                    <a:lnR cap="flat">
                      <a:noFill/>
                    </a:lnR>
                    <a:lnT>
                      <a:noFill/>
                    </a:lnT>
                    <a:lnB cap="flat">
                      <a:noFill/>
                    </a:lnB>
                    <a:lnTlToBr>
                      <a:noFill/>
                    </a:lnTlToBr>
                    <a:lnBlToTr>
                      <a:noFill/>
                    </a:lnBlToTr>
                    <a:noFill/>
                  </a:tcPr>
                </a:tc>
              </a:tr>
            </a:tbl>
          </a:graphicData>
        </a:graphic>
      </p:graphicFrame>
      <p:sp>
        <p:nvSpPr>
          <p:cNvPr id="60442" name="Text Box 41"/>
          <p:cNvSpPr txBox="1">
            <a:spLocks noChangeArrowheads="1"/>
          </p:cNvSpPr>
          <p:nvPr/>
        </p:nvSpPr>
        <p:spPr bwMode="auto">
          <a:xfrm>
            <a:off x="152400" y="1524000"/>
            <a:ext cx="8839200" cy="95567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FontTx/>
              <a:buNone/>
            </a:pPr>
            <a:r>
              <a:rPr lang="en-US" altLang="en-US" sz="2800">
                <a:latin typeface="Arial" charset="0"/>
              </a:rPr>
              <a:t>Use HIV screening test in one million people in which HIV prevalence = .001</a:t>
            </a:r>
          </a:p>
        </p:txBody>
      </p:sp>
      <p:sp>
        <p:nvSpPr>
          <p:cNvPr id="118826" name="Text Box 42"/>
          <p:cNvSpPr txBox="1">
            <a:spLocks noChangeArrowheads="1"/>
          </p:cNvSpPr>
          <p:nvPr/>
        </p:nvSpPr>
        <p:spPr bwMode="auto">
          <a:xfrm>
            <a:off x="228600" y="4648200"/>
            <a:ext cx="8610600" cy="180022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buFontTx/>
              <a:buNone/>
            </a:pPr>
            <a:r>
              <a:rPr lang="en-US" altLang="en-US" sz="2800">
                <a:latin typeface="Arial" charset="0"/>
              </a:rPr>
              <a:t>Since </a:t>
            </a:r>
            <a:r>
              <a:rPr lang="en-US" altLang="en-US" sz="2800">
                <a:latin typeface="Arial" charset="0"/>
                <a:sym typeface="Symbol" pitchFamily="18" charset="2"/>
              </a:rPr>
              <a:t> </a:t>
            </a:r>
            <a:r>
              <a:rPr lang="en-US" altLang="en-US" sz="2800">
                <a:latin typeface="Arial" charset="0"/>
              </a:rPr>
              <a:t>Prev = (# of cases) / N </a:t>
            </a:r>
            <a:br>
              <a:rPr lang="en-US" altLang="en-US" sz="2800">
                <a:latin typeface="Arial" charset="0"/>
              </a:rPr>
            </a:br>
            <a:r>
              <a:rPr lang="en-US" altLang="en-US" sz="2800">
                <a:latin typeface="Arial" charset="0"/>
              </a:rPr>
              <a:t>Then </a:t>
            </a:r>
            <a:r>
              <a:rPr lang="en-US" altLang="en-US" sz="2800">
                <a:latin typeface="Arial" charset="0"/>
                <a:sym typeface="Symbol" pitchFamily="18" charset="2"/>
              </a:rPr>
              <a:t> (# of c</a:t>
            </a:r>
            <a:r>
              <a:rPr lang="en-US" altLang="en-US" sz="2800">
                <a:latin typeface="Arial" charset="0"/>
              </a:rPr>
              <a:t>ases) = Prev × N. </a:t>
            </a:r>
            <a:br>
              <a:rPr lang="en-US" altLang="en-US" sz="2800">
                <a:latin typeface="Arial" charset="0"/>
              </a:rPr>
            </a:br>
            <a:r>
              <a:rPr lang="en-US" altLang="en-US" sz="2800">
                <a:latin typeface="Arial" charset="0"/>
              </a:rPr>
              <a:t>For the illustration: </a:t>
            </a:r>
            <a:br>
              <a:rPr lang="en-US" altLang="en-US" sz="2800">
                <a:latin typeface="Arial" charset="0"/>
              </a:rPr>
            </a:br>
            <a:r>
              <a:rPr lang="en-US" altLang="en-US" sz="2800">
                <a:latin typeface="Arial" charset="0"/>
              </a:rPr>
              <a:t>(# of cases) = 0.001× 1,000,000 = 1000</a:t>
            </a:r>
          </a:p>
        </p:txBody>
      </p:sp>
      <p:sp>
        <p:nvSpPr>
          <p:cNvPr id="118827" name="Line 43"/>
          <p:cNvSpPr>
            <a:spLocks noChangeShapeType="1"/>
          </p:cNvSpPr>
          <p:nvPr/>
        </p:nvSpPr>
        <p:spPr bwMode="auto">
          <a:xfrm flipV="1">
            <a:off x="2362200" y="4267200"/>
            <a:ext cx="990600" cy="3810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p14="http://schemas.microsoft.com/office/powerpoint/2010/main" val="362446952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8826"/>
                                        </p:tgtEl>
                                        <p:attrNameLst>
                                          <p:attrName>style.visibility</p:attrName>
                                        </p:attrNameLst>
                                      </p:cBhvr>
                                      <p:to>
                                        <p:strVal val="visible"/>
                                      </p:to>
                                    </p:set>
                                    <p:anim calcmode="lin" valueType="num">
                                      <p:cBhvr additive="base">
                                        <p:cTn id="7" dur="500" fill="hold"/>
                                        <p:tgtEl>
                                          <p:spTgt spid="118826"/>
                                        </p:tgtEl>
                                        <p:attrNameLst>
                                          <p:attrName>ppt_x</p:attrName>
                                        </p:attrNameLst>
                                      </p:cBhvr>
                                      <p:tavLst>
                                        <p:tav tm="0">
                                          <p:val>
                                            <p:strVal val="#ppt_x"/>
                                          </p:val>
                                        </p:tav>
                                        <p:tav tm="100000">
                                          <p:val>
                                            <p:strVal val="#ppt_x"/>
                                          </p:val>
                                        </p:tav>
                                      </p:tavLst>
                                    </p:anim>
                                    <p:anim calcmode="lin" valueType="num">
                                      <p:cBhvr additive="base">
                                        <p:cTn id="8" dur="500" fill="hold"/>
                                        <p:tgtEl>
                                          <p:spTgt spid="11882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8827"/>
                                        </p:tgtEl>
                                        <p:attrNameLst>
                                          <p:attrName>style.visibility</p:attrName>
                                        </p:attrNameLst>
                                      </p:cBhvr>
                                      <p:to>
                                        <p:strVal val="visible"/>
                                      </p:to>
                                    </p:set>
                                    <p:anim calcmode="lin" valueType="num">
                                      <p:cBhvr additive="base">
                                        <p:cTn id="13" dur="500" fill="hold"/>
                                        <p:tgtEl>
                                          <p:spTgt spid="118827"/>
                                        </p:tgtEl>
                                        <p:attrNameLst>
                                          <p:attrName>ppt_x</p:attrName>
                                        </p:attrNameLst>
                                      </p:cBhvr>
                                      <p:tavLst>
                                        <p:tav tm="0">
                                          <p:val>
                                            <p:strVal val="#ppt_x"/>
                                          </p:val>
                                        </p:tav>
                                        <p:tav tm="100000">
                                          <p:val>
                                            <p:strVal val="#ppt_x"/>
                                          </p:val>
                                        </p:tav>
                                      </p:tavLst>
                                    </p:anim>
                                    <p:anim calcmode="lin" valueType="num">
                                      <p:cBhvr additive="base">
                                        <p:cTn id="14" dur="500" fill="hold"/>
                                        <p:tgtEl>
                                          <p:spTgt spid="11882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nodeType="clickEffect">
                                  <p:stCondLst>
                                    <p:cond delay="0"/>
                                  </p:stCondLst>
                                  <p:childTnLst>
                                    <p:set>
                                      <p:cBhvr>
                                        <p:cTn id="18" dur="1" fill="hold">
                                          <p:stCondLst>
                                            <p:cond delay="0"/>
                                          </p:stCondLst>
                                        </p:cTn>
                                        <p:tgtEl>
                                          <p:spTgt spid="118787"/>
                                        </p:tgtEl>
                                        <p:attrNameLst>
                                          <p:attrName>style.visibility</p:attrName>
                                        </p:attrNameLst>
                                      </p:cBhvr>
                                      <p:to>
                                        <p:strVal val="visible"/>
                                      </p:to>
                                    </p:set>
                                    <p:animEffect transition="in" filter="blinds(horizontal)">
                                      <p:cBhvr>
                                        <p:cTn id="19" dur="500"/>
                                        <p:tgtEl>
                                          <p:spTgt spid="118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826" grpId="0" animBg="1"/>
      <p:bldP spid="11882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rmAutofit fontScale="90000"/>
          </a:bodyPr>
          <a:lstStyle/>
          <a:p>
            <a:r>
              <a:rPr lang="en-US" altLang="en-US" smtClean="0"/>
              <a:t>Example: SEN &amp; SPEC </a:t>
            </a:r>
            <a:br>
              <a:rPr lang="en-US" altLang="en-US" smtClean="0"/>
            </a:br>
            <a:r>
              <a:rPr lang="en-US" altLang="en-US" sz="3000" smtClean="0"/>
              <a:t>Low prevalence population</a:t>
            </a:r>
          </a:p>
        </p:txBody>
      </p:sp>
      <p:graphicFrame>
        <p:nvGraphicFramePr>
          <p:cNvPr id="119811" name="Group 3"/>
          <p:cNvGraphicFramePr>
            <a:graphicFrameLocks noGrp="1"/>
          </p:cNvGraphicFramePr>
          <p:nvPr/>
        </p:nvGraphicFramePr>
        <p:xfrm>
          <a:off x="1219200" y="2590800"/>
          <a:ext cx="6705600" cy="1798637"/>
        </p:xfrm>
        <a:graphic>
          <a:graphicData uri="http://schemas.openxmlformats.org/drawingml/2006/table">
            <a:tbl>
              <a:tblPr/>
              <a:tblGrid>
                <a:gridCol w="1676400"/>
                <a:gridCol w="1676400"/>
                <a:gridCol w="1676400"/>
                <a:gridCol w="1676400"/>
              </a:tblGrid>
              <a:tr h="45728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a:noFill/>
                    </a:lnL>
                    <a:lnR cap="flat">
                      <a:noFill/>
                    </a:lnR>
                    <a:lnT cap="fla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87766">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a:t>
                      </a: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solidFill>
                      <a:schemeClr val="bg1"/>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999,000</a:t>
                      </a: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solidFill>
                      <a:schemeClr val="accent1"/>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1,000,000</a:t>
                      </a:r>
                    </a:p>
                  </a:txBody>
                  <a:tcPr marT="45728" marB="45728" anchor="ctr" anchorCtr="1" horzOverflow="overflow">
                    <a:lnL>
                      <a:noFill/>
                    </a:lnL>
                    <a:lnR cap="flat">
                      <a:noFill/>
                    </a:lnR>
                    <a:lnT>
                      <a:noFill/>
                    </a:lnT>
                    <a:lnB cap="flat">
                      <a:noFill/>
                    </a:lnB>
                    <a:lnTlToBr>
                      <a:noFill/>
                    </a:lnTlToBr>
                    <a:lnBlToTr>
                      <a:noFill/>
                    </a:lnBlToTr>
                    <a:noFill/>
                  </a:tcPr>
                </a:tc>
              </a:tr>
            </a:tbl>
          </a:graphicData>
        </a:graphic>
      </p:graphicFrame>
      <p:sp>
        <p:nvSpPr>
          <p:cNvPr id="61466" name="Text Box 41"/>
          <p:cNvSpPr txBox="1">
            <a:spLocks noChangeArrowheads="1"/>
          </p:cNvSpPr>
          <p:nvPr/>
        </p:nvSpPr>
        <p:spPr bwMode="auto">
          <a:xfrm>
            <a:off x="152400" y="1524000"/>
            <a:ext cx="8839200" cy="95567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50000"/>
              </a:spcBef>
              <a:buFontTx/>
              <a:buNone/>
            </a:pPr>
            <a:r>
              <a:rPr lang="en-US" altLang="en-US" sz="2800">
                <a:latin typeface="Arial" charset="0"/>
              </a:rPr>
              <a:t>Use HIV screening test in one million people in which HIV prevalence = .001</a:t>
            </a:r>
          </a:p>
        </p:txBody>
      </p:sp>
      <p:sp>
        <p:nvSpPr>
          <p:cNvPr id="119850" name="Text Box 42"/>
          <p:cNvSpPr txBox="1">
            <a:spLocks noChangeArrowheads="1"/>
          </p:cNvSpPr>
          <p:nvPr/>
        </p:nvSpPr>
        <p:spPr bwMode="auto">
          <a:xfrm>
            <a:off x="2819400" y="4724400"/>
            <a:ext cx="5715000" cy="94615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5000"/>
              </a:spcBef>
              <a:buFontTx/>
              <a:buNone/>
            </a:pPr>
            <a:r>
              <a:rPr lang="en-US" altLang="en-US" sz="2800">
                <a:latin typeface="Arial" charset="0"/>
              </a:rPr>
              <a:t>those free of disease</a:t>
            </a:r>
            <a:br>
              <a:rPr lang="en-US" altLang="en-US" sz="2800">
                <a:latin typeface="Arial" charset="0"/>
              </a:rPr>
            </a:br>
            <a:r>
              <a:rPr lang="en-US" altLang="en-US" sz="2800">
                <a:latin typeface="Arial" charset="0"/>
              </a:rPr>
              <a:t>1,000,000 – 1,000 = 999,000</a:t>
            </a:r>
          </a:p>
        </p:txBody>
      </p:sp>
      <p:sp>
        <p:nvSpPr>
          <p:cNvPr id="119851" name="Line 43"/>
          <p:cNvSpPr>
            <a:spLocks noChangeShapeType="1"/>
          </p:cNvSpPr>
          <p:nvPr/>
        </p:nvSpPr>
        <p:spPr bwMode="auto">
          <a:xfrm flipV="1">
            <a:off x="3657600" y="4343400"/>
            <a:ext cx="990600" cy="3810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p14="http://schemas.microsoft.com/office/powerpoint/2010/main" val="400173159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9850"/>
                                        </p:tgtEl>
                                        <p:attrNameLst>
                                          <p:attrName>style.visibility</p:attrName>
                                        </p:attrNameLst>
                                      </p:cBhvr>
                                      <p:to>
                                        <p:strVal val="visible"/>
                                      </p:to>
                                    </p:set>
                                    <p:anim calcmode="lin" valueType="num">
                                      <p:cBhvr additive="base">
                                        <p:cTn id="7" dur="500" fill="hold"/>
                                        <p:tgtEl>
                                          <p:spTgt spid="119850"/>
                                        </p:tgtEl>
                                        <p:attrNameLst>
                                          <p:attrName>ppt_x</p:attrName>
                                        </p:attrNameLst>
                                      </p:cBhvr>
                                      <p:tavLst>
                                        <p:tav tm="0">
                                          <p:val>
                                            <p:strVal val="#ppt_x"/>
                                          </p:val>
                                        </p:tav>
                                        <p:tav tm="100000">
                                          <p:val>
                                            <p:strVal val="#ppt_x"/>
                                          </p:val>
                                        </p:tav>
                                      </p:tavLst>
                                    </p:anim>
                                    <p:anim calcmode="lin" valueType="num">
                                      <p:cBhvr additive="base">
                                        <p:cTn id="8" dur="500" fill="hold"/>
                                        <p:tgtEl>
                                          <p:spTgt spid="11985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9851"/>
                                        </p:tgtEl>
                                        <p:attrNameLst>
                                          <p:attrName>style.visibility</p:attrName>
                                        </p:attrNameLst>
                                      </p:cBhvr>
                                      <p:to>
                                        <p:strVal val="visible"/>
                                      </p:to>
                                    </p:set>
                                    <p:anim calcmode="lin" valueType="num">
                                      <p:cBhvr additive="base">
                                        <p:cTn id="13" dur="500" fill="hold"/>
                                        <p:tgtEl>
                                          <p:spTgt spid="119851"/>
                                        </p:tgtEl>
                                        <p:attrNameLst>
                                          <p:attrName>ppt_x</p:attrName>
                                        </p:attrNameLst>
                                      </p:cBhvr>
                                      <p:tavLst>
                                        <p:tav tm="0">
                                          <p:val>
                                            <p:strVal val="#ppt_x"/>
                                          </p:val>
                                        </p:tav>
                                        <p:tav tm="100000">
                                          <p:val>
                                            <p:strVal val="#ppt_x"/>
                                          </p:val>
                                        </p:tav>
                                      </p:tavLst>
                                    </p:anim>
                                    <p:anim calcmode="lin" valueType="num">
                                      <p:cBhvr additive="base">
                                        <p:cTn id="14" dur="500" fill="hold"/>
                                        <p:tgtEl>
                                          <p:spTgt spid="1198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50" grpId="0" animBg="1"/>
      <p:bldP spid="119851"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normAutofit fontScale="90000"/>
          </a:bodyPr>
          <a:lstStyle/>
          <a:p>
            <a:r>
              <a:rPr lang="en-US" altLang="en-US" smtClean="0"/>
              <a:t>Example: SEN &amp; SPEC</a:t>
            </a:r>
            <a:br>
              <a:rPr lang="en-US" altLang="en-US" smtClean="0"/>
            </a:br>
            <a:r>
              <a:rPr lang="en-US" altLang="en-US" sz="3000" smtClean="0"/>
              <a:t>Low prevalence example</a:t>
            </a:r>
          </a:p>
        </p:txBody>
      </p:sp>
      <p:graphicFrame>
        <p:nvGraphicFramePr>
          <p:cNvPr id="120835" name="Group 3"/>
          <p:cNvGraphicFramePr>
            <a:graphicFrameLocks noGrp="1"/>
          </p:cNvGraphicFramePr>
          <p:nvPr/>
        </p:nvGraphicFramePr>
        <p:xfrm>
          <a:off x="1219200" y="2667000"/>
          <a:ext cx="6705600" cy="1736935"/>
        </p:xfrm>
        <a:graphic>
          <a:graphicData uri="http://schemas.openxmlformats.org/drawingml/2006/table">
            <a:tbl>
              <a:tblPr/>
              <a:tblGrid>
                <a:gridCol w="1676400"/>
                <a:gridCol w="1676400"/>
                <a:gridCol w="1676400"/>
                <a:gridCol w="1676400"/>
              </a:tblGrid>
              <a:tr h="456937">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693" marB="45693"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D+</a:t>
                      </a:r>
                    </a:p>
                  </a:txBody>
                  <a:tcPr marT="45693" marB="45693"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D−</a:t>
                      </a:r>
                    </a:p>
                  </a:txBody>
                  <a:tcPr marT="45693" marB="45693"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693" marB="45693" anchor="ctr" anchorCtr="1" horzOverflow="overflow">
                    <a:lnL>
                      <a:noFill/>
                    </a:lnL>
                    <a:lnR cap="flat">
                      <a:noFill/>
                    </a:lnR>
                    <a:lnT cap="flat">
                      <a:noFill/>
                    </a:lnT>
                    <a:lnB>
                      <a:noFill/>
                    </a:lnB>
                    <a:lnTlToBr>
                      <a:noFill/>
                    </a:lnTlToBr>
                    <a:lnBlToTr>
                      <a:noFill/>
                    </a:lnBlToTr>
                    <a:noFill/>
                  </a:tcPr>
                </a:tc>
              </a:tr>
              <a:tr h="426596">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a:t>
                      </a:r>
                    </a:p>
                  </a:txBody>
                  <a:tcPr marT="45693" marB="45693"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990</a:t>
                      </a:r>
                    </a:p>
                  </a:txBody>
                  <a:tcPr marT="45693" marB="45693"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FF4AA"/>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693" marB="45693"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693" marB="45693"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596">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T−</a:t>
                      </a:r>
                    </a:p>
                  </a:txBody>
                  <a:tcPr marT="45693" marB="45693"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693" marB="45693"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693" marB="45693"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693" marB="45693"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596">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693" marB="45693"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a:t>
                      </a:r>
                    </a:p>
                  </a:txBody>
                  <a:tcPr marT="45693" marB="45693"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solidFill>
                      <a:schemeClr val="bg1"/>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693" marB="45693"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693" marB="45693" anchor="ctr" anchorCtr="1" horzOverflow="overflow">
                    <a:lnL>
                      <a:noFill/>
                    </a:lnL>
                    <a:lnR cap="flat">
                      <a:noFill/>
                    </a:lnR>
                    <a:lnT>
                      <a:noFill/>
                    </a:lnT>
                    <a:lnB cap="flat">
                      <a:noFill/>
                    </a:lnB>
                    <a:lnTlToBr>
                      <a:noFill/>
                    </a:lnTlToBr>
                    <a:lnBlToTr>
                      <a:noFill/>
                    </a:lnBlToTr>
                    <a:noFill/>
                  </a:tcPr>
                </a:tc>
              </a:tr>
            </a:tbl>
          </a:graphicData>
        </a:graphic>
      </p:graphicFrame>
      <p:sp>
        <p:nvSpPr>
          <p:cNvPr id="120873" name="Text Box 41"/>
          <p:cNvSpPr txBox="1">
            <a:spLocks noChangeArrowheads="1"/>
          </p:cNvSpPr>
          <p:nvPr/>
        </p:nvSpPr>
        <p:spPr bwMode="auto">
          <a:xfrm>
            <a:off x="381000" y="4572000"/>
            <a:ext cx="4191000" cy="1373188"/>
          </a:xfrm>
          <a:prstGeom prst="rect">
            <a:avLst/>
          </a:prstGeom>
          <a:solidFill>
            <a:srgbClr val="AFF4A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800">
                <a:latin typeface="Arial" charset="0"/>
              </a:rPr>
              <a:t>TP = SEN × (# of cases) </a:t>
            </a:r>
          </a:p>
          <a:p>
            <a:pPr>
              <a:spcBef>
                <a:spcPct val="0"/>
              </a:spcBef>
              <a:buFontTx/>
              <a:buNone/>
            </a:pPr>
            <a:r>
              <a:rPr lang="en-US" altLang="en-US" sz="2800">
                <a:latin typeface="Arial" charset="0"/>
              </a:rPr>
              <a:t>     = 0.99 × 1000 </a:t>
            </a:r>
            <a:br>
              <a:rPr lang="en-US" altLang="en-US" sz="2800">
                <a:latin typeface="Arial" charset="0"/>
              </a:rPr>
            </a:br>
            <a:r>
              <a:rPr lang="en-US" altLang="en-US" sz="2800">
                <a:latin typeface="Arial" charset="0"/>
              </a:rPr>
              <a:t>     = 990</a:t>
            </a:r>
          </a:p>
        </p:txBody>
      </p:sp>
      <p:sp>
        <p:nvSpPr>
          <p:cNvPr id="62491" name="Text Box 42"/>
          <p:cNvSpPr txBox="1">
            <a:spLocks noChangeArrowheads="1"/>
          </p:cNvSpPr>
          <p:nvPr/>
        </p:nvSpPr>
        <p:spPr bwMode="auto">
          <a:xfrm>
            <a:off x="685800" y="1524000"/>
            <a:ext cx="7772400" cy="101917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15000"/>
              </a:spcBef>
              <a:buFontTx/>
              <a:buNone/>
            </a:pPr>
            <a:r>
              <a:rPr lang="en-US" altLang="en-US" sz="2800">
                <a:latin typeface="Arial" charset="0"/>
              </a:rPr>
              <a:t>This test has a SENsitivity = .99 </a:t>
            </a:r>
          </a:p>
          <a:p>
            <a:pPr algn="ctr">
              <a:spcBef>
                <a:spcPct val="15000"/>
              </a:spcBef>
              <a:buFontTx/>
              <a:buNone/>
            </a:pPr>
            <a:r>
              <a:rPr lang="en-US" altLang="en-US" sz="2800">
                <a:latin typeface="Arial" charset="0"/>
              </a:rPr>
              <a:t>Thus, it will pick up 99% of the cases</a:t>
            </a:r>
          </a:p>
        </p:txBody>
      </p:sp>
      <p:sp>
        <p:nvSpPr>
          <p:cNvPr id="120875" name="Line 43"/>
          <p:cNvSpPr>
            <a:spLocks noChangeShapeType="1"/>
          </p:cNvSpPr>
          <p:nvPr/>
        </p:nvSpPr>
        <p:spPr bwMode="auto">
          <a:xfrm flipV="1">
            <a:off x="2362200" y="3505200"/>
            <a:ext cx="1066800" cy="1066800"/>
          </a:xfrm>
          <a:prstGeom prst="line">
            <a:avLst/>
          </a:prstGeom>
          <a:noFill/>
          <a:ln w="25400">
            <a:solidFill>
              <a:schemeClr val="tx1"/>
            </a:solidFill>
            <a:miter lim="800000"/>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p14="http://schemas.microsoft.com/office/powerpoint/2010/main" val="143672232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0873"/>
                                        </p:tgtEl>
                                        <p:attrNameLst>
                                          <p:attrName>style.visibility</p:attrName>
                                        </p:attrNameLst>
                                      </p:cBhvr>
                                      <p:to>
                                        <p:strVal val="visible"/>
                                      </p:to>
                                    </p:set>
                                    <p:anim calcmode="lin" valueType="num">
                                      <p:cBhvr additive="base">
                                        <p:cTn id="7" dur="500" fill="hold"/>
                                        <p:tgtEl>
                                          <p:spTgt spid="120873"/>
                                        </p:tgtEl>
                                        <p:attrNameLst>
                                          <p:attrName>ppt_x</p:attrName>
                                        </p:attrNameLst>
                                      </p:cBhvr>
                                      <p:tavLst>
                                        <p:tav tm="0">
                                          <p:val>
                                            <p:strVal val="#ppt_x"/>
                                          </p:val>
                                        </p:tav>
                                        <p:tav tm="100000">
                                          <p:val>
                                            <p:strVal val="#ppt_x"/>
                                          </p:val>
                                        </p:tav>
                                      </p:tavLst>
                                    </p:anim>
                                    <p:anim calcmode="lin" valueType="num">
                                      <p:cBhvr additive="base">
                                        <p:cTn id="8" dur="500" fill="hold"/>
                                        <p:tgtEl>
                                          <p:spTgt spid="12087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0875"/>
                                        </p:tgtEl>
                                        <p:attrNameLst>
                                          <p:attrName>style.visibility</p:attrName>
                                        </p:attrNameLst>
                                      </p:cBhvr>
                                      <p:to>
                                        <p:strVal val="visible"/>
                                      </p:to>
                                    </p:set>
                                    <p:anim calcmode="lin" valueType="num">
                                      <p:cBhvr additive="base">
                                        <p:cTn id="13" dur="500" fill="hold"/>
                                        <p:tgtEl>
                                          <p:spTgt spid="120875"/>
                                        </p:tgtEl>
                                        <p:attrNameLst>
                                          <p:attrName>ppt_x</p:attrName>
                                        </p:attrNameLst>
                                      </p:cBhvr>
                                      <p:tavLst>
                                        <p:tav tm="0">
                                          <p:val>
                                            <p:strVal val="#ppt_x"/>
                                          </p:val>
                                        </p:tav>
                                        <p:tav tm="100000">
                                          <p:val>
                                            <p:strVal val="#ppt_x"/>
                                          </p:val>
                                        </p:tav>
                                      </p:tavLst>
                                    </p:anim>
                                    <p:anim calcmode="lin" valueType="num">
                                      <p:cBhvr additive="base">
                                        <p:cTn id="14" dur="500" fill="hold"/>
                                        <p:tgtEl>
                                          <p:spTgt spid="12087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nodeType="clickEffect">
                                  <p:stCondLst>
                                    <p:cond delay="0"/>
                                  </p:stCondLst>
                                  <p:childTnLst>
                                    <p:set>
                                      <p:cBhvr>
                                        <p:cTn id="18" dur="1" fill="hold">
                                          <p:stCondLst>
                                            <p:cond delay="0"/>
                                          </p:stCondLst>
                                        </p:cTn>
                                        <p:tgtEl>
                                          <p:spTgt spid="120835"/>
                                        </p:tgtEl>
                                        <p:attrNameLst>
                                          <p:attrName>style.visibility</p:attrName>
                                        </p:attrNameLst>
                                      </p:cBhvr>
                                      <p:to>
                                        <p:strVal val="visible"/>
                                      </p:to>
                                    </p:set>
                                    <p:animEffect transition="in" filter="blinds(horizontal)">
                                      <p:cBhvr>
                                        <p:cTn id="19" dur="500"/>
                                        <p:tgtEl>
                                          <p:spTgt spid="1208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73" grpId="0" animBg="1"/>
      <p:bldP spid="120875"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fontScale="90000"/>
          </a:bodyPr>
          <a:lstStyle/>
          <a:p>
            <a:r>
              <a:rPr lang="en-US" altLang="en-US" smtClean="0"/>
              <a:t>Example: SEN &amp; SPEC</a:t>
            </a:r>
            <a:br>
              <a:rPr lang="en-US" altLang="en-US" smtClean="0"/>
            </a:br>
            <a:r>
              <a:rPr lang="en-US" altLang="en-US" sz="3000" smtClean="0"/>
              <a:t>Low prevalence example</a:t>
            </a:r>
          </a:p>
        </p:txBody>
      </p:sp>
      <p:graphicFrame>
        <p:nvGraphicFramePr>
          <p:cNvPr id="121859" name="Group 3"/>
          <p:cNvGraphicFramePr>
            <a:graphicFrameLocks noGrp="1"/>
          </p:cNvGraphicFramePr>
          <p:nvPr/>
        </p:nvGraphicFramePr>
        <p:xfrm>
          <a:off x="1219200" y="2667000"/>
          <a:ext cx="6705600" cy="1798637"/>
        </p:xfrm>
        <a:graphic>
          <a:graphicData uri="http://schemas.openxmlformats.org/drawingml/2006/table">
            <a:tbl>
              <a:tblPr/>
              <a:tblGrid>
                <a:gridCol w="1676400"/>
                <a:gridCol w="1676400"/>
                <a:gridCol w="1676400"/>
                <a:gridCol w="1676400"/>
              </a:tblGrid>
              <a:tr h="45728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a:noFill/>
                    </a:lnL>
                    <a:lnR cap="flat">
                      <a:noFill/>
                    </a:lnR>
                    <a:lnT cap="fla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990</a:t>
                      </a: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87766">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a:t>
                      </a: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FF4AA"/>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a:t>
                      </a: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solidFill>
                      <a:schemeClr val="bg1"/>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a:noFill/>
                    </a:lnL>
                    <a:lnR cap="flat">
                      <a:noFill/>
                    </a:lnR>
                    <a:lnT>
                      <a:noFill/>
                    </a:lnT>
                    <a:lnB cap="flat">
                      <a:noFill/>
                    </a:lnB>
                    <a:lnTlToBr>
                      <a:noFill/>
                    </a:lnTlToBr>
                    <a:lnBlToTr>
                      <a:noFill/>
                    </a:lnBlToTr>
                    <a:noFill/>
                  </a:tcPr>
                </a:tc>
              </a:tr>
            </a:tbl>
          </a:graphicData>
        </a:graphic>
      </p:graphicFrame>
      <p:sp>
        <p:nvSpPr>
          <p:cNvPr id="121897" name="Text Box 41"/>
          <p:cNvSpPr txBox="1">
            <a:spLocks noChangeArrowheads="1"/>
          </p:cNvSpPr>
          <p:nvPr/>
        </p:nvSpPr>
        <p:spPr bwMode="auto">
          <a:xfrm>
            <a:off x="1295400" y="4953000"/>
            <a:ext cx="2895600" cy="519113"/>
          </a:xfrm>
          <a:prstGeom prst="rect">
            <a:avLst/>
          </a:prstGeom>
          <a:solidFill>
            <a:srgbClr val="AFF4A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800">
                <a:latin typeface="Arial" charset="0"/>
              </a:rPr>
              <a:t>False Negatives </a:t>
            </a:r>
          </a:p>
        </p:txBody>
      </p:sp>
      <p:sp>
        <p:nvSpPr>
          <p:cNvPr id="63515" name="Text Box 42"/>
          <p:cNvSpPr txBox="1">
            <a:spLocks noChangeArrowheads="1"/>
          </p:cNvSpPr>
          <p:nvPr/>
        </p:nvSpPr>
        <p:spPr bwMode="auto">
          <a:xfrm>
            <a:off x="2667000" y="1752600"/>
            <a:ext cx="3276600" cy="52863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15000"/>
              </a:spcBef>
              <a:buFontTx/>
              <a:buNone/>
            </a:pPr>
            <a:r>
              <a:rPr lang="en-US" altLang="en-US" sz="2800">
                <a:latin typeface="Arial" charset="0"/>
              </a:rPr>
              <a:t>It follows that:</a:t>
            </a:r>
          </a:p>
        </p:txBody>
      </p:sp>
      <p:sp>
        <p:nvSpPr>
          <p:cNvPr id="121899" name="Line 43"/>
          <p:cNvSpPr>
            <a:spLocks noChangeShapeType="1"/>
          </p:cNvSpPr>
          <p:nvPr/>
        </p:nvSpPr>
        <p:spPr bwMode="auto">
          <a:xfrm flipV="1">
            <a:off x="2438400" y="3886200"/>
            <a:ext cx="1066800" cy="1066800"/>
          </a:xfrm>
          <a:prstGeom prst="line">
            <a:avLst/>
          </a:prstGeom>
          <a:noFill/>
          <a:ln w="25400">
            <a:solidFill>
              <a:schemeClr val="tx1"/>
            </a:solidFill>
            <a:miter lim="800000"/>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p14="http://schemas.microsoft.com/office/powerpoint/2010/main" val="110239087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1897"/>
                                        </p:tgtEl>
                                        <p:attrNameLst>
                                          <p:attrName>style.visibility</p:attrName>
                                        </p:attrNameLst>
                                      </p:cBhvr>
                                      <p:to>
                                        <p:strVal val="visible"/>
                                      </p:to>
                                    </p:set>
                                    <p:anim calcmode="lin" valueType="num">
                                      <p:cBhvr additive="base">
                                        <p:cTn id="7" dur="500" fill="hold"/>
                                        <p:tgtEl>
                                          <p:spTgt spid="121897"/>
                                        </p:tgtEl>
                                        <p:attrNameLst>
                                          <p:attrName>ppt_x</p:attrName>
                                        </p:attrNameLst>
                                      </p:cBhvr>
                                      <p:tavLst>
                                        <p:tav tm="0">
                                          <p:val>
                                            <p:strVal val="#ppt_x"/>
                                          </p:val>
                                        </p:tav>
                                        <p:tav tm="100000">
                                          <p:val>
                                            <p:strVal val="#ppt_x"/>
                                          </p:val>
                                        </p:tav>
                                      </p:tavLst>
                                    </p:anim>
                                    <p:anim calcmode="lin" valueType="num">
                                      <p:cBhvr additive="base">
                                        <p:cTn id="8" dur="500" fill="hold"/>
                                        <p:tgtEl>
                                          <p:spTgt spid="12189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1899"/>
                                        </p:tgtEl>
                                        <p:attrNameLst>
                                          <p:attrName>style.visibility</p:attrName>
                                        </p:attrNameLst>
                                      </p:cBhvr>
                                      <p:to>
                                        <p:strVal val="visible"/>
                                      </p:to>
                                    </p:set>
                                    <p:anim calcmode="lin" valueType="num">
                                      <p:cBhvr additive="base">
                                        <p:cTn id="13" dur="500" fill="hold"/>
                                        <p:tgtEl>
                                          <p:spTgt spid="121899"/>
                                        </p:tgtEl>
                                        <p:attrNameLst>
                                          <p:attrName>ppt_x</p:attrName>
                                        </p:attrNameLst>
                                      </p:cBhvr>
                                      <p:tavLst>
                                        <p:tav tm="0">
                                          <p:val>
                                            <p:strVal val="#ppt_x"/>
                                          </p:val>
                                        </p:tav>
                                        <p:tav tm="100000">
                                          <p:val>
                                            <p:strVal val="#ppt_x"/>
                                          </p:val>
                                        </p:tav>
                                      </p:tavLst>
                                    </p:anim>
                                    <p:anim calcmode="lin" valueType="num">
                                      <p:cBhvr additive="base">
                                        <p:cTn id="14" dur="500" fill="hold"/>
                                        <p:tgtEl>
                                          <p:spTgt spid="1218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97" grpId="0" animBg="1"/>
      <p:bldP spid="121899"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fontScale="90000"/>
          </a:bodyPr>
          <a:lstStyle/>
          <a:p>
            <a:r>
              <a:rPr lang="en-US" altLang="en-US" smtClean="0"/>
              <a:t>Example: SEN &amp; SPEC</a:t>
            </a:r>
            <a:br>
              <a:rPr lang="en-US" altLang="en-US" smtClean="0"/>
            </a:br>
            <a:r>
              <a:rPr lang="en-US" altLang="en-US" sz="3000" smtClean="0"/>
              <a:t>low prevalence example</a:t>
            </a:r>
          </a:p>
        </p:txBody>
      </p:sp>
      <p:graphicFrame>
        <p:nvGraphicFramePr>
          <p:cNvPr id="122883" name="Group 3"/>
          <p:cNvGraphicFramePr>
            <a:graphicFrameLocks noGrp="1"/>
          </p:cNvGraphicFramePr>
          <p:nvPr/>
        </p:nvGraphicFramePr>
        <p:xfrm>
          <a:off x="1219200" y="2667000"/>
          <a:ext cx="6705600" cy="1798637"/>
        </p:xfrm>
        <a:graphic>
          <a:graphicData uri="http://schemas.openxmlformats.org/drawingml/2006/table">
            <a:tbl>
              <a:tblPr/>
              <a:tblGrid>
                <a:gridCol w="1676400"/>
                <a:gridCol w="1676400"/>
                <a:gridCol w="1676400"/>
                <a:gridCol w="1676400"/>
              </a:tblGrid>
              <a:tr h="45728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a:noFill/>
                    </a:lnL>
                    <a:lnR cap="flat">
                      <a:noFill/>
                    </a:lnR>
                    <a:lnT cap="fla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87766">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989,010</a:t>
                      </a: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EB9E5"/>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solidFill>
                      <a:schemeClr val="bg1"/>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999,000</a:t>
                      </a: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a:noFill/>
                    </a:lnL>
                    <a:lnR cap="flat">
                      <a:noFill/>
                    </a:lnR>
                    <a:lnT>
                      <a:noFill/>
                    </a:lnT>
                    <a:lnB cap="flat">
                      <a:noFill/>
                    </a:lnB>
                    <a:lnTlToBr>
                      <a:noFill/>
                    </a:lnTlToBr>
                    <a:lnBlToTr>
                      <a:noFill/>
                    </a:lnBlToTr>
                    <a:noFill/>
                  </a:tcPr>
                </a:tc>
              </a:tr>
            </a:tbl>
          </a:graphicData>
        </a:graphic>
      </p:graphicFrame>
      <p:sp>
        <p:nvSpPr>
          <p:cNvPr id="122921" name="Rectangle 41"/>
          <p:cNvSpPr>
            <a:spLocks noChangeArrowheads="1"/>
          </p:cNvSpPr>
          <p:nvPr/>
        </p:nvSpPr>
        <p:spPr bwMode="auto">
          <a:xfrm>
            <a:off x="2057400" y="4724400"/>
            <a:ext cx="4267200" cy="1373188"/>
          </a:xfrm>
          <a:prstGeom prst="rect">
            <a:avLst/>
          </a:prstGeom>
          <a:solidFill>
            <a:srgbClr val="DEB9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800">
                <a:latin typeface="Arial" charset="0"/>
              </a:rPr>
              <a:t>TN = SPEC × noncases </a:t>
            </a:r>
          </a:p>
          <a:p>
            <a:pPr>
              <a:spcBef>
                <a:spcPct val="0"/>
              </a:spcBef>
              <a:buFontTx/>
              <a:buNone/>
            </a:pPr>
            <a:r>
              <a:rPr lang="en-US" altLang="en-US" sz="2800">
                <a:latin typeface="Arial" charset="0"/>
              </a:rPr>
              <a:t>      = 0.99 × 999,000 </a:t>
            </a:r>
          </a:p>
          <a:p>
            <a:pPr>
              <a:spcBef>
                <a:spcPct val="0"/>
              </a:spcBef>
              <a:buFontTx/>
              <a:buNone/>
            </a:pPr>
            <a:r>
              <a:rPr lang="en-US" altLang="en-US" sz="2800">
                <a:latin typeface="Arial" charset="0"/>
              </a:rPr>
              <a:t>      = 989,010</a:t>
            </a:r>
          </a:p>
        </p:txBody>
      </p:sp>
      <p:sp>
        <p:nvSpPr>
          <p:cNvPr id="122922" name="Line 42"/>
          <p:cNvSpPr>
            <a:spLocks noChangeShapeType="1"/>
          </p:cNvSpPr>
          <p:nvPr/>
        </p:nvSpPr>
        <p:spPr bwMode="auto">
          <a:xfrm flipV="1">
            <a:off x="4038600" y="3962400"/>
            <a:ext cx="685800" cy="762000"/>
          </a:xfrm>
          <a:prstGeom prst="line">
            <a:avLst/>
          </a:prstGeom>
          <a:noFill/>
          <a:ln w="25400">
            <a:solidFill>
              <a:schemeClr val="tx1"/>
            </a:solidFill>
            <a:miter lim="800000"/>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4540" name="Text Box 43"/>
          <p:cNvSpPr txBox="1">
            <a:spLocks noChangeArrowheads="1"/>
          </p:cNvSpPr>
          <p:nvPr/>
        </p:nvSpPr>
        <p:spPr bwMode="auto">
          <a:xfrm>
            <a:off x="609600" y="1524000"/>
            <a:ext cx="8077200" cy="101917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15000"/>
              </a:spcBef>
              <a:buFontTx/>
              <a:buNone/>
            </a:pPr>
            <a:r>
              <a:rPr lang="en-US" altLang="en-US" sz="2800">
                <a:latin typeface="Arial" charset="0"/>
              </a:rPr>
              <a:t>This test has SPEC = .99</a:t>
            </a:r>
          </a:p>
          <a:p>
            <a:pPr>
              <a:spcBef>
                <a:spcPct val="15000"/>
              </a:spcBef>
              <a:buFontTx/>
              <a:buNone/>
            </a:pPr>
            <a:r>
              <a:rPr lang="en-US" altLang="en-US" sz="2800">
                <a:latin typeface="Arial" charset="0"/>
              </a:rPr>
              <a:t>Thus, it will correctly identify 99% of the noncases</a:t>
            </a:r>
          </a:p>
        </p:txBody>
      </p:sp>
    </p:spTree>
    <p:extLst>
      <p:ext uri="{BB962C8B-B14F-4D97-AF65-F5344CB8AC3E}">
        <p14:creationId xmlns:p14="http://schemas.microsoft.com/office/powerpoint/2010/main" val="12079809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21"/>
                                        </p:tgtEl>
                                        <p:attrNameLst>
                                          <p:attrName>style.visibility</p:attrName>
                                        </p:attrNameLst>
                                      </p:cBhvr>
                                      <p:to>
                                        <p:strVal val="visible"/>
                                      </p:to>
                                    </p:set>
                                    <p:anim calcmode="lin" valueType="num">
                                      <p:cBhvr additive="base">
                                        <p:cTn id="7" dur="500" fill="hold"/>
                                        <p:tgtEl>
                                          <p:spTgt spid="122921"/>
                                        </p:tgtEl>
                                        <p:attrNameLst>
                                          <p:attrName>ppt_x</p:attrName>
                                        </p:attrNameLst>
                                      </p:cBhvr>
                                      <p:tavLst>
                                        <p:tav tm="0">
                                          <p:val>
                                            <p:strVal val="#ppt_x"/>
                                          </p:val>
                                        </p:tav>
                                        <p:tav tm="100000">
                                          <p:val>
                                            <p:strVal val="#ppt_x"/>
                                          </p:val>
                                        </p:tav>
                                      </p:tavLst>
                                    </p:anim>
                                    <p:anim calcmode="lin" valueType="num">
                                      <p:cBhvr additive="base">
                                        <p:cTn id="8" dur="500" fill="hold"/>
                                        <p:tgtEl>
                                          <p:spTgt spid="12292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2922"/>
                                        </p:tgtEl>
                                        <p:attrNameLst>
                                          <p:attrName>style.visibility</p:attrName>
                                        </p:attrNameLst>
                                      </p:cBhvr>
                                      <p:to>
                                        <p:strVal val="visible"/>
                                      </p:to>
                                    </p:set>
                                    <p:anim calcmode="lin" valueType="num">
                                      <p:cBhvr additive="base">
                                        <p:cTn id="13" dur="500" fill="hold"/>
                                        <p:tgtEl>
                                          <p:spTgt spid="122922"/>
                                        </p:tgtEl>
                                        <p:attrNameLst>
                                          <p:attrName>ppt_x</p:attrName>
                                        </p:attrNameLst>
                                      </p:cBhvr>
                                      <p:tavLst>
                                        <p:tav tm="0">
                                          <p:val>
                                            <p:strVal val="#ppt_x"/>
                                          </p:val>
                                        </p:tav>
                                        <p:tav tm="100000">
                                          <p:val>
                                            <p:strVal val="#ppt_x"/>
                                          </p:val>
                                        </p:tav>
                                      </p:tavLst>
                                    </p:anim>
                                    <p:anim calcmode="lin" valueType="num">
                                      <p:cBhvr additive="base">
                                        <p:cTn id="14" dur="500" fill="hold"/>
                                        <p:tgtEl>
                                          <p:spTgt spid="12292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nodeType="clickEffect">
                                  <p:stCondLst>
                                    <p:cond delay="0"/>
                                  </p:stCondLst>
                                  <p:childTnLst>
                                    <p:set>
                                      <p:cBhvr>
                                        <p:cTn id="18" dur="1" fill="hold">
                                          <p:stCondLst>
                                            <p:cond delay="0"/>
                                          </p:stCondLst>
                                        </p:cTn>
                                        <p:tgtEl>
                                          <p:spTgt spid="122883"/>
                                        </p:tgtEl>
                                        <p:attrNameLst>
                                          <p:attrName>style.visibility</p:attrName>
                                        </p:attrNameLst>
                                      </p:cBhvr>
                                      <p:to>
                                        <p:strVal val="visible"/>
                                      </p:to>
                                    </p:set>
                                    <p:animEffect transition="in" filter="blinds(horizontal)">
                                      <p:cBhvr>
                                        <p:cTn id="19" dur="500"/>
                                        <p:tgtEl>
                                          <p:spTgt spid="1228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1" grpId="0" animBg="1"/>
      <p:bldP spid="122922"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normAutofit fontScale="90000"/>
          </a:bodyPr>
          <a:lstStyle/>
          <a:p>
            <a:r>
              <a:rPr lang="en-US" altLang="en-US" smtClean="0"/>
              <a:t>Example: SEN &amp; SPEC</a:t>
            </a:r>
            <a:br>
              <a:rPr lang="en-US" altLang="en-US" smtClean="0"/>
            </a:br>
            <a:r>
              <a:rPr lang="en-US" altLang="en-US" sz="3000" smtClean="0"/>
              <a:t>low prevalence example</a:t>
            </a:r>
          </a:p>
        </p:txBody>
      </p:sp>
      <p:graphicFrame>
        <p:nvGraphicFramePr>
          <p:cNvPr id="123907" name="Group 3"/>
          <p:cNvGraphicFramePr>
            <a:graphicFrameLocks noGrp="1"/>
          </p:cNvGraphicFramePr>
          <p:nvPr/>
        </p:nvGraphicFramePr>
        <p:xfrm>
          <a:off x="1219200" y="2667000"/>
          <a:ext cx="6705600" cy="1798637"/>
        </p:xfrm>
        <a:graphic>
          <a:graphicData uri="http://schemas.openxmlformats.org/drawingml/2006/table">
            <a:tbl>
              <a:tblPr/>
              <a:tblGrid>
                <a:gridCol w="1676400"/>
                <a:gridCol w="1676400"/>
                <a:gridCol w="1676400"/>
                <a:gridCol w="1676400"/>
              </a:tblGrid>
              <a:tr h="45728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D−</a:t>
                      </a:r>
                    </a:p>
                  </a:txBody>
                  <a:tcPr marT="45728" marB="45728"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a:noFill/>
                    </a:lnL>
                    <a:lnR cap="flat">
                      <a:noFill/>
                    </a:lnR>
                    <a:lnT cap="flat">
                      <a:noFill/>
                    </a:lnT>
                    <a:lnB>
                      <a:noFill/>
                    </a:lnB>
                    <a:lnTlToBr>
                      <a:noFill/>
                    </a:lnTlToBr>
                    <a:lnBlToTr>
                      <a:noFill/>
                    </a:lnBlToTr>
                    <a:noFill/>
                  </a:tcPr>
                </a:tc>
              </a:tr>
              <a:tr h="487766">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9,990</a:t>
                      </a: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EB9E5"/>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T−</a:t>
                      </a:r>
                    </a:p>
                  </a:txBody>
                  <a:tcPr marT="45728" marB="45728"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989,010</a:t>
                      </a:r>
                    </a:p>
                  </a:txBody>
                  <a:tcPr marT="45728" marB="45728"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79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28" marB="45728"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solidFill>
                      <a:schemeClr val="bg1"/>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999,000</a:t>
                      </a:r>
                    </a:p>
                  </a:txBody>
                  <a:tcPr marT="45728" marB="45728"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28" marB="45728" anchor="ctr" anchorCtr="1" horzOverflow="overflow">
                    <a:lnL>
                      <a:noFill/>
                    </a:lnL>
                    <a:lnR cap="flat">
                      <a:noFill/>
                    </a:lnR>
                    <a:lnT>
                      <a:noFill/>
                    </a:lnT>
                    <a:lnB cap="flat">
                      <a:noFill/>
                    </a:lnB>
                    <a:lnTlToBr>
                      <a:noFill/>
                    </a:lnTlToBr>
                    <a:lnBlToTr>
                      <a:noFill/>
                    </a:lnBlToTr>
                    <a:noFill/>
                  </a:tcPr>
                </a:tc>
              </a:tr>
            </a:tbl>
          </a:graphicData>
        </a:graphic>
      </p:graphicFrame>
      <p:sp>
        <p:nvSpPr>
          <p:cNvPr id="123945" name="Rectangle 41"/>
          <p:cNvSpPr>
            <a:spLocks noChangeArrowheads="1"/>
          </p:cNvSpPr>
          <p:nvPr/>
        </p:nvSpPr>
        <p:spPr bwMode="auto">
          <a:xfrm>
            <a:off x="2057400" y="4724400"/>
            <a:ext cx="2743200" cy="519113"/>
          </a:xfrm>
          <a:prstGeom prst="rect">
            <a:avLst/>
          </a:prstGeom>
          <a:solidFill>
            <a:srgbClr val="DEB9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800">
                <a:latin typeface="Arial" charset="0"/>
              </a:rPr>
              <a:t>False Positives</a:t>
            </a:r>
          </a:p>
        </p:txBody>
      </p:sp>
      <p:sp>
        <p:nvSpPr>
          <p:cNvPr id="123946" name="Line 42"/>
          <p:cNvSpPr>
            <a:spLocks noChangeShapeType="1"/>
          </p:cNvSpPr>
          <p:nvPr/>
        </p:nvSpPr>
        <p:spPr bwMode="auto">
          <a:xfrm flipV="1">
            <a:off x="4038600" y="3429000"/>
            <a:ext cx="914400" cy="1295400"/>
          </a:xfrm>
          <a:prstGeom prst="line">
            <a:avLst/>
          </a:prstGeom>
          <a:noFill/>
          <a:ln w="25400">
            <a:solidFill>
              <a:schemeClr val="tx1"/>
            </a:solidFill>
            <a:miter lim="800000"/>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5564" name="Text Box 43"/>
          <p:cNvSpPr txBox="1">
            <a:spLocks noChangeArrowheads="1"/>
          </p:cNvSpPr>
          <p:nvPr/>
        </p:nvSpPr>
        <p:spPr bwMode="auto">
          <a:xfrm>
            <a:off x="2667000" y="1752600"/>
            <a:ext cx="3276600" cy="52863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15000"/>
              </a:spcBef>
              <a:buFontTx/>
              <a:buNone/>
            </a:pPr>
            <a:r>
              <a:rPr lang="en-US" altLang="en-US" sz="2800">
                <a:latin typeface="Arial" charset="0"/>
              </a:rPr>
              <a:t>It follows that:</a:t>
            </a:r>
          </a:p>
        </p:txBody>
      </p:sp>
    </p:spTree>
    <p:extLst>
      <p:ext uri="{BB962C8B-B14F-4D97-AF65-F5344CB8AC3E}">
        <p14:creationId xmlns:p14="http://schemas.microsoft.com/office/powerpoint/2010/main" val="365370723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3945"/>
                                        </p:tgtEl>
                                        <p:attrNameLst>
                                          <p:attrName>style.visibility</p:attrName>
                                        </p:attrNameLst>
                                      </p:cBhvr>
                                      <p:to>
                                        <p:strVal val="visible"/>
                                      </p:to>
                                    </p:set>
                                    <p:anim calcmode="lin" valueType="num">
                                      <p:cBhvr additive="base">
                                        <p:cTn id="7" dur="500" fill="hold"/>
                                        <p:tgtEl>
                                          <p:spTgt spid="123945"/>
                                        </p:tgtEl>
                                        <p:attrNameLst>
                                          <p:attrName>ppt_x</p:attrName>
                                        </p:attrNameLst>
                                      </p:cBhvr>
                                      <p:tavLst>
                                        <p:tav tm="0">
                                          <p:val>
                                            <p:strVal val="#ppt_x"/>
                                          </p:val>
                                        </p:tav>
                                        <p:tav tm="100000">
                                          <p:val>
                                            <p:strVal val="#ppt_x"/>
                                          </p:val>
                                        </p:tav>
                                      </p:tavLst>
                                    </p:anim>
                                    <p:anim calcmode="lin" valueType="num">
                                      <p:cBhvr additive="base">
                                        <p:cTn id="8" dur="500" fill="hold"/>
                                        <p:tgtEl>
                                          <p:spTgt spid="12394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3946"/>
                                        </p:tgtEl>
                                        <p:attrNameLst>
                                          <p:attrName>style.visibility</p:attrName>
                                        </p:attrNameLst>
                                      </p:cBhvr>
                                      <p:to>
                                        <p:strVal val="visible"/>
                                      </p:to>
                                    </p:set>
                                    <p:anim calcmode="lin" valueType="num">
                                      <p:cBhvr additive="base">
                                        <p:cTn id="13" dur="500" fill="hold"/>
                                        <p:tgtEl>
                                          <p:spTgt spid="123946"/>
                                        </p:tgtEl>
                                        <p:attrNameLst>
                                          <p:attrName>ppt_x</p:attrName>
                                        </p:attrNameLst>
                                      </p:cBhvr>
                                      <p:tavLst>
                                        <p:tav tm="0">
                                          <p:val>
                                            <p:strVal val="#ppt_x"/>
                                          </p:val>
                                        </p:tav>
                                        <p:tav tm="100000">
                                          <p:val>
                                            <p:strVal val="#ppt_x"/>
                                          </p:val>
                                        </p:tav>
                                      </p:tavLst>
                                    </p:anim>
                                    <p:anim calcmode="lin" valueType="num">
                                      <p:cBhvr additive="base">
                                        <p:cTn id="14" dur="500" fill="hold"/>
                                        <p:tgtEl>
                                          <p:spTgt spid="1239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45" grpId="0" animBg="1"/>
      <p:bldP spid="123946"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ltLang="en-US" sz="5200" smtClean="0"/>
              <a:t>Example PVP </a:t>
            </a:r>
            <a:endParaRPr lang="en-US" altLang="en-US" sz="2000" smtClean="0"/>
          </a:p>
        </p:txBody>
      </p:sp>
      <p:graphicFrame>
        <p:nvGraphicFramePr>
          <p:cNvPr id="124931" name="Group 3"/>
          <p:cNvGraphicFramePr>
            <a:graphicFrameLocks noGrp="1"/>
          </p:cNvGraphicFramePr>
          <p:nvPr/>
        </p:nvGraphicFramePr>
        <p:xfrm>
          <a:off x="762000" y="1981200"/>
          <a:ext cx="7391400" cy="1951040"/>
        </p:xfrm>
        <a:graphic>
          <a:graphicData uri="http://schemas.openxmlformats.org/drawingml/2006/table">
            <a:tbl>
              <a:tblPr/>
              <a:tblGrid>
                <a:gridCol w="1847850"/>
                <a:gridCol w="1847850"/>
                <a:gridCol w="1847850"/>
                <a:gridCol w="1847850"/>
              </a:tblGrid>
              <a:tr h="487760">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D+</a:t>
                      </a:r>
                    </a:p>
                  </a:txBody>
                  <a:tcPr marT="45727" marB="45727"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cs typeface="Arial" pitchFamily="34" charset="0"/>
                        </a:rPr>
                        <a:t>D−</a:t>
                      </a:r>
                    </a:p>
                  </a:txBody>
                  <a:tcPr marT="45727" marB="45727"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Total</a:t>
                      </a:r>
                    </a:p>
                  </a:txBody>
                  <a:tcPr marT="45727" marB="45727" anchor="ctr" anchorCtr="1" horzOverflow="overflow">
                    <a:lnL>
                      <a:noFill/>
                    </a:lnL>
                    <a:lnR cap="flat">
                      <a:noFill/>
                    </a:lnR>
                    <a:lnT cap="flat">
                      <a:noFill/>
                    </a:lnT>
                    <a:lnB>
                      <a:noFill/>
                    </a:lnB>
                    <a:lnTlToBr>
                      <a:noFill/>
                    </a:lnTlToBr>
                    <a:lnBlToTr>
                      <a:noFill/>
                    </a:lnBlToTr>
                    <a:noFill/>
                  </a:tcPr>
                </a:tc>
              </a:tr>
              <a:tr h="487760">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T+</a:t>
                      </a:r>
                    </a:p>
                  </a:txBody>
                  <a:tcPr marT="45727" marB="45727"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990</a:t>
                      </a:r>
                    </a:p>
                  </a:txBody>
                  <a:tcPr marT="45727" marB="4572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folHlink">
                        <a:alpha val="50000"/>
                      </a:schemeClr>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9,990</a:t>
                      </a:r>
                    </a:p>
                  </a:txBody>
                  <a:tcPr marT="45727" marB="4572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folHlink">
                        <a:alpha val="50000"/>
                      </a:schemeClr>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10,980</a:t>
                      </a:r>
                    </a:p>
                  </a:txBody>
                  <a:tcPr marT="45727" marB="45727"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solidFill>
                      <a:schemeClr val="folHlink">
                        <a:alpha val="50000"/>
                      </a:schemeClr>
                    </a:solidFill>
                  </a:tcPr>
                </a:tc>
              </a:tr>
              <a:tr h="487760">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cs typeface="Arial" pitchFamily="34" charset="0"/>
                        </a:rPr>
                        <a:t>T−</a:t>
                      </a:r>
                    </a:p>
                  </a:txBody>
                  <a:tcPr marT="45727" marB="45727"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a:t>
                      </a:r>
                    </a:p>
                  </a:txBody>
                  <a:tcPr marT="45727" marB="4572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989,010</a:t>
                      </a:r>
                    </a:p>
                  </a:txBody>
                  <a:tcPr marT="45727" marB="4572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989,020</a:t>
                      </a:r>
                    </a:p>
                  </a:txBody>
                  <a:tcPr marT="45727" marB="45727"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87760">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Total</a:t>
                      </a:r>
                    </a:p>
                  </a:txBody>
                  <a:tcPr marT="45727" marB="45727"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1000</a:t>
                      </a:r>
                    </a:p>
                  </a:txBody>
                  <a:tcPr marT="45727" marB="45727"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999,000</a:t>
                      </a:r>
                    </a:p>
                  </a:txBody>
                  <a:tcPr marT="45727" marB="45727"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1,000,000</a:t>
                      </a:r>
                    </a:p>
                  </a:txBody>
                  <a:tcPr marT="45727" marB="45727" anchor="ctr" anchorCtr="1" horzOverflow="overflow">
                    <a:lnL>
                      <a:noFill/>
                    </a:lnL>
                    <a:lnR cap="flat">
                      <a:noFill/>
                    </a:lnR>
                    <a:lnT>
                      <a:noFill/>
                    </a:lnT>
                    <a:lnB cap="flat">
                      <a:noFill/>
                    </a:lnB>
                    <a:lnTlToBr>
                      <a:noFill/>
                    </a:lnTlToBr>
                    <a:lnBlToTr>
                      <a:noFill/>
                    </a:lnBlToTr>
                    <a:noFill/>
                  </a:tcPr>
                </a:tc>
              </a:tr>
            </a:tbl>
          </a:graphicData>
        </a:graphic>
      </p:graphicFrame>
      <p:sp>
        <p:nvSpPr>
          <p:cNvPr id="124969" name="Text Box 41"/>
          <p:cNvSpPr txBox="1">
            <a:spLocks noChangeArrowheads="1"/>
          </p:cNvSpPr>
          <p:nvPr/>
        </p:nvSpPr>
        <p:spPr bwMode="auto">
          <a:xfrm>
            <a:off x="533400" y="4572000"/>
            <a:ext cx="8229600" cy="1382713"/>
          </a:xfrm>
          <a:prstGeom prst="rect">
            <a:avLst/>
          </a:prstGeom>
          <a:solidFill>
            <a:schemeClr val="folHlink">
              <a:alpha val="3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800">
                <a:latin typeface="Arial" charset="0"/>
              </a:rPr>
              <a:t>PVP = TP / (TP + FP) = 990 / 10,980 = 0.090</a:t>
            </a:r>
          </a:p>
          <a:p>
            <a:pPr>
              <a:spcBef>
                <a:spcPct val="0"/>
              </a:spcBef>
              <a:buFontTx/>
              <a:buNone/>
            </a:pPr>
            <a:r>
              <a:rPr lang="en-US" altLang="en-US" sz="2800">
                <a:latin typeface="Arial" charset="0"/>
              </a:rPr>
              <a:t>Strikingly low PVP! (even though SEN &amp; SPEC are high)</a:t>
            </a:r>
          </a:p>
        </p:txBody>
      </p:sp>
      <p:sp>
        <p:nvSpPr>
          <p:cNvPr id="66587" name="Text Box 42"/>
          <p:cNvSpPr txBox="1">
            <a:spLocks noChangeArrowheads="1"/>
          </p:cNvSpPr>
          <p:nvPr/>
        </p:nvSpPr>
        <p:spPr bwMode="auto">
          <a:xfrm>
            <a:off x="304800" y="1295400"/>
            <a:ext cx="8610600" cy="588963"/>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15000"/>
              </a:spcBef>
              <a:buFontTx/>
              <a:buNone/>
            </a:pPr>
            <a:r>
              <a:rPr lang="en-US" altLang="en-US">
                <a:latin typeface="Arial" charset="0"/>
              </a:rPr>
              <a:t>The Predictive Value Positive is thus:</a:t>
            </a:r>
          </a:p>
        </p:txBody>
      </p:sp>
    </p:spTree>
    <p:extLst>
      <p:ext uri="{BB962C8B-B14F-4D97-AF65-F5344CB8AC3E}">
        <p14:creationId xmlns:p14="http://schemas.microsoft.com/office/powerpoint/2010/main" val="238336757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4969"/>
                                        </p:tgtEl>
                                        <p:attrNameLst>
                                          <p:attrName>style.visibility</p:attrName>
                                        </p:attrNameLst>
                                      </p:cBhvr>
                                      <p:to>
                                        <p:strVal val="visible"/>
                                      </p:to>
                                    </p:set>
                                    <p:anim calcmode="lin" valueType="num">
                                      <p:cBhvr additive="base">
                                        <p:cTn id="7" dur="500" fill="hold"/>
                                        <p:tgtEl>
                                          <p:spTgt spid="124969"/>
                                        </p:tgtEl>
                                        <p:attrNameLst>
                                          <p:attrName>ppt_x</p:attrName>
                                        </p:attrNameLst>
                                      </p:cBhvr>
                                      <p:tavLst>
                                        <p:tav tm="0">
                                          <p:val>
                                            <p:strVal val="#ppt_x"/>
                                          </p:val>
                                        </p:tav>
                                        <p:tav tm="100000">
                                          <p:val>
                                            <p:strVal val="#ppt_x"/>
                                          </p:val>
                                        </p:tav>
                                      </p:tavLst>
                                    </p:anim>
                                    <p:anim calcmode="lin" valueType="num">
                                      <p:cBhvr additive="base">
                                        <p:cTn id="8" dur="500" fill="hold"/>
                                        <p:tgtEl>
                                          <p:spTgt spid="12496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1" nodeType="clickEffect">
                                  <p:stCondLst>
                                    <p:cond delay="0"/>
                                  </p:stCondLst>
                                  <p:childTnLst>
                                    <p:set>
                                      <p:cBhvr>
                                        <p:cTn id="12" dur="1" fill="hold">
                                          <p:stCondLst>
                                            <p:cond delay="0"/>
                                          </p:stCondLst>
                                        </p:cTn>
                                        <p:tgtEl>
                                          <p:spTgt spid="124969"/>
                                        </p:tgtEl>
                                        <p:attrNameLst>
                                          <p:attrName>style.visibility</p:attrName>
                                        </p:attrNameLst>
                                      </p:cBhvr>
                                      <p:to>
                                        <p:strVal val="visible"/>
                                      </p:to>
                                    </p:set>
                                    <p:animEffect transition="in" filter="blinds(horizontal)">
                                      <p:cBhvr>
                                        <p:cTn id="13" dur="500"/>
                                        <p:tgtEl>
                                          <p:spTgt spid="124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69" grpId="0" animBg="1"/>
      <p:bldP spid="124969" grpId="1"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en-US" sz="5200" smtClean="0"/>
              <a:t>Example PVN</a:t>
            </a:r>
            <a:endParaRPr lang="en-US" altLang="en-US" sz="2000" smtClean="0"/>
          </a:p>
        </p:txBody>
      </p:sp>
      <p:graphicFrame>
        <p:nvGraphicFramePr>
          <p:cNvPr id="125955" name="Group 3"/>
          <p:cNvGraphicFramePr>
            <a:graphicFrameLocks noGrp="1"/>
          </p:cNvGraphicFramePr>
          <p:nvPr/>
        </p:nvGraphicFramePr>
        <p:xfrm>
          <a:off x="838200" y="2438400"/>
          <a:ext cx="7086600" cy="1951040"/>
        </p:xfrm>
        <a:graphic>
          <a:graphicData uri="http://schemas.openxmlformats.org/drawingml/2006/table">
            <a:tbl>
              <a:tblPr/>
              <a:tblGrid>
                <a:gridCol w="1771650"/>
                <a:gridCol w="1771650"/>
                <a:gridCol w="1771650"/>
                <a:gridCol w="1771650"/>
              </a:tblGrid>
              <a:tr h="487760">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D+</a:t>
                      </a:r>
                    </a:p>
                  </a:txBody>
                  <a:tcPr marT="45727" marB="45727"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cs typeface="Arial" pitchFamily="34" charset="0"/>
                        </a:rPr>
                        <a:t>D−</a:t>
                      </a:r>
                    </a:p>
                  </a:txBody>
                  <a:tcPr marT="45727" marB="45727"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Total</a:t>
                      </a:r>
                    </a:p>
                  </a:txBody>
                  <a:tcPr marT="45727" marB="45727" anchor="ctr" anchorCtr="1" horzOverflow="overflow">
                    <a:lnL>
                      <a:noFill/>
                    </a:lnL>
                    <a:lnR cap="flat">
                      <a:noFill/>
                    </a:lnR>
                    <a:lnT cap="flat">
                      <a:noFill/>
                    </a:lnT>
                    <a:lnB>
                      <a:noFill/>
                    </a:lnB>
                    <a:lnTlToBr>
                      <a:noFill/>
                    </a:lnTlToBr>
                    <a:lnBlToTr>
                      <a:noFill/>
                    </a:lnBlToTr>
                    <a:noFill/>
                  </a:tcPr>
                </a:tc>
              </a:tr>
              <a:tr h="487760">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T+</a:t>
                      </a:r>
                    </a:p>
                  </a:txBody>
                  <a:tcPr marT="45727" marB="45727"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990</a:t>
                      </a:r>
                    </a:p>
                  </a:txBody>
                  <a:tcPr marT="45727" marB="4572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9,990</a:t>
                      </a:r>
                    </a:p>
                  </a:txBody>
                  <a:tcPr marT="45727" marB="4572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10,980</a:t>
                      </a:r>
                    </a:p>
                  </a:txBody>
                  <a:tcPr marT="45727" marB="45727"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87760">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cs typeface="Arial" pitchFamily="34" charset="0"/>
                        </a:rPr>
                        <a:t>T−</a:t>
                      </a:r>
                    </a:p>
                  </a:txBody>
                  <a:tcPr marT="45727" marB="45727"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a:t>
                      </a:r>
                    </a:p>
                  </a:txBody>
                  <a:tcPr marT="45727" marB="4572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alpha val="50000"/>
                      </a:schemeClr>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989,010</a:t>
                      </a:r>
                    </a:p>
                  </a:txBody>
                  <a:tcPr marT="45727" marB="4572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alpha val="50000"/>
                      </a:schemeClr>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989,020</a:t>
                      </a:r>
                    </a:p>
                  </a:txBody>
                  <a:tcPr marT="45727" marB="45727"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solidFill>
                      <a:schemeClr val="accent1">
                        <a:alpha val="50000"/>
                      </a:schemeClr>
                    </a:solidFill>
                  </a:tcPr>
                </a:tc>
              </a:tr>
              <a:tr h="487760">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Total</a:t>
                      </a:r>
                    </a:p>
                  </a:txBody>
                  <a:tcPr marT="45727" marB="45727"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1000</a:t>
                      </a:r>
                    </a:p>
                  </a:txBody>
                  <a:tcPr marT="45727" marB="45727"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999,000</a:t>
                      </a:r>
                    </a:p>
                  </a:txBody>
                  <a:tcPr marT="45727" marB="45727"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1,000,000</a:t>
                      </a:r>
                    </a:p>
                  </a:txBody>
                  <a:tcPr marT="45727" marB="45727" anchor="ctr" anchorCtr="1" horzOverflow="overflow">
                    <a:lnL>
                      <a:noFill/>
                    </a:lnL>
                    <a:lnR cap="flat">
                      <a:noFill/>
                    </a:lnR>
                    <a:lnT>
                      <a:noFill/>
                    </a:lnT>
                    <a:lnB cap="flat">
                      <a:noFill/>
                    </a:lnB>
                    <a:lnTlToBr>
                      <a:noFill/>
                    </a:lnTlToBr>
                    <a:lnBlToTr>
                      <a:noFill/>
                    </a:lnBlToTr>
                    <a:noFill/>
                  </a:tcPr>
                </a:tc>
              </a:tr>
            </a:tbl>
          </a:graphicData>
        </a:graphic>
      </p:graphicFrame>
      <p:sp>
        <p:nvSpPr>
          <p:cNvPr id="125993" name="Rectangle 41"/>
          <p:cNvSpPr>
            <a:spLocks noChangeArrowheads="1"/>
          </p:cNvSpPr>
          <p:nvPr/>
        </p:nvSpPr>
        <p:spPr bwMode="auto">
          <a:xfrm>
            <a:off x="533400" y="5105400"/>
            <a:ext cx="7948613" cy="528638"/>
          </a:xfrm>
          <a:prstGeom prst="rect">
            <a:avLst/>
          </a:prstGeom>
          <a:solidFill>
            <a:schemeClr val="accent1">
              <a:alpha val="3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800">
                <a:latin typeface="Arial" charset="0"/>
              </a:rPr>
              <a:t>PVN = TN / (TN + FP) = 989010 / 989,020 = 0.99</a:t>
            </a:r>
          </a:p>
        </p:txBody>
      </p:sp>
      <p:sp>
        <p:nvSpPr>
          <p:cNvPr id="67611" name="Text Box 42"/>
          <p:cNvSpPr txBox="1">
            <a:spLocks noChangeArrowheads="1"/>
          </p:cNvSpPr>
          <p:nvPr/>
        </p:nvSpPr>
        <p:spPr bwMode="auto">
          <a:xfrm>
            <a:off x="228600" y="1371600"/>
            <a:ext cx="8610600" cy="588963"/>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15000"/>
              </a:spcBef>
              <a:buFontTx/>
              <a:buNone/>
            </a:pPr>
            <a:r>
              <a:rPr lang="en-US" altLang="en-US">
                <a:latin typeface="Arial" charset="0"/>
              </a:rPr>
              <a:t>The Predictive Value Negative is thus: </a:t>
            </a:r>
          </a:p>
        </p:txBody>
      </p:sp>
    </p:spTree>
    <p:extLst>
      <p:ext uri="{BB962C8B-B14F-4D97-AF65-F5344CB8AC3E}">
        <p14:creationId xmlns:p14="http://schemas.microsoft.com/office/powerpoint/2010/main" val="143667752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5993"/>
                                        </p:tgtEl>
                                        <p:attrNameLst>
                                          <p:attrName>style.visibility</p:attrName>
                                        </p:attrNameLst>
                                      </p:cBhvr>
                                      <p:to>
                                        <p:strVal val="visible"/>
                                      </p:to>
                                    </p:set>
                                    <p:anim calcmode="lin" valueType="num">
                                      <p:cBhvr additive="base">
                                        <p:cTn id="7" dur="500" fill="hold"/>
                                        <p:tgtEl>
                                          <p:spTgt spid="125993"/>
                                        </p:tgtEl>
                                        <p:attrNameLst>
                                          <p:attrName>ppt_x</p:attrName>
                                        </p:attrNameLst>
                                      </p:cBhvr>
                                      <p:tavLst>
                                        <p:tav tm="0">
                                          <p:val>
                                            <p:strVal val="#ppt_x"/>
                                          </p:val>
                                        </p:tav>
                                        <p:tav tm="100000">
                                          <p:val>
                                            <p:strVal val="#ppt_x"/>
                                          </p:val>
                                        </p:tav>
                                      </p:tavLst>
                                    </p:anim>
                                    <p:anim calcmode="lin" valueType="num">
                                      <p:cBhvr additive="base">
                                        <p:cTn id="8" dur="500" fill="hold"/>
                                        <p:tgtEl>
                                          <p:spTgt spid="12599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9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ltLang="en-US" sz="2800" smtClean="0"/>
              <a:t>Ex: High prevalence population</a:t>
            </a:r>
          </a:p>
        </p:txBody>
      </p:sp>
      <p:graphicFrame>
        <p:nvGraphicFramePr>
          <p:cNvPr id="126979" name="Group 3"/>
          <p:cNvGraphicFramePr>
            <a:graphicFrameLocks noGrp="1"/>
          </p:cNvGraphicFramePr>
          <p:nvPr/>
        </p:nvGraphicFramePr>
        <p:xfrm>
          <a:off x="1524000" y="2514600"/>
          <a:ext cx="6477000" cy="1706760"/>
        </p:xfrm>
        <a:graphic>
          <a:graphicData uri="http://schemas.openxmlformats.org/drawingml/2006/table">
            <a:tbl>
              <a:tblPr/>
              <a:tblGrid>
                <a:gridCol w="1619250"/>
                <a:gridCol w="1619250"/>
                <a:gridCol w="1619250"/>
                <a:gridCol w="1619250"/>
              </a:tblGrid>
              <a:tr h="42664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05" marB="45705" anchor="ctr" anchorCtr="1"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D+</a:t>
                      </a:r>
                    </a:p>
                  </a:txBody>
                  <a:tcPr marT="45705" marB="45705"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D−</a:t>
                      </a:r>
                    </a:p>
                  </a:txBody>
                  <a:tcPr marT="45705" marB="45705"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05" marB="45705" anchor="ctr" anchorCtr="1" horzOverflow="overflow">
                    <a:lnL>
                      <a:noFill/>
                    </a:lnL>
                    <a:lnR cap="flat">
                      <a:noFill/>
                    </a:lnR>
                    <a:lnT cap="flat">
                      <a:noFill/>
                    </a:lnT>
                    <a:lnB>
                      <a:noFill/>
                    </a:lnB>
                    <a:lnTlToBr>
                      <a:noFill/>
                    </a:lnTlToBr>
                    <a:lnBlToTr>
                      <a:noFill/>
                    </a:lnBlToTr>
                    <a:noFill/>
                  </a:tcPr>
                </a:tc>
              </a:tr>
              <a:tr h="42664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a:t>
                      </a:r>
                    </a:p>
                  </a:txBody>
                  <a:tcPr marT="45705" marB="45705"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99,000</a:t>
                      </a:r>
                    </a:p>
                  </a:txBody>
                  <a:tcPr marT="45705" marB="45705"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9,000</a:t>
                      </a:r>
                    </a:p>
                  </a:txBody>
                  <a:tcPr marT="45705" marB="45705"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108,000</a:t>
                      </a:r>
                    </a:p>
                  </a:txBody>
                  <a:tcPr marT="45705" marB="45705"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64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T−</a:t>
                      </a:r>
                    </a:p>
                  </a:txBody>
                  <a:tcPr marT="45705" marB="45705"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a:t>
                      </a:r>
                    </a:p>
                  </a:txBody>
                  <a:tcPr marT="45705" marB="45705"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891,000</a:t>
                      </a:r>
                    </a:p>
                  </a:txBody>
                  <a:tcPr marT="45705" marB="45705"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892,000</a:t>
                      </a:r>
                    </a:p>
                  </a:txBody>
                  <a:tcPr marT="45705" marB="45705"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64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05" marB="45705"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100,000</a:t>
                      </a:r>
                    </a:p>
                  </a:txBody>
                  <a:tcPr marT="45705" marB="45705"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900,000</a:t>
                      </a:r>
                    </a:p>
                  </a:txBody>
                  <a:tcPr marT="45705" marB="45705"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1,000,000</a:t>
                      </a:r>
                    </a:p>
                  </a:txBody>
                  <a:tcPr marT="45705" marB="45705" anchor="ctr" anchorCtr="1" horzOverflow="overflow">
                    <a:lnL>
                      <a:noFill/>
                    </a:lnL>
                    <a:lnR cap="flat">
                      <a:noFill/>
                    </a:lnR>
                    <a:lnT>
                      <a:noFill/>
                    </a:lnT>
                    <a:lnB cap="flat">
                      <a:noFill/>
                    </a:lnB>
                    <a:lnTlToBr>
                      <a:noFill/>
                    </a:lnTlToBr>
                    <a:lnBlToTr>
                      <a:noFill/>
                    </a:lnBlToTr>
                    <a:noFill/>
                  </a:tcPr>
                </a:tc>
              </a:tr>
            </a:tbl>
          </a:graphicData>
        </a:graphic>
      </p:graphicFrame>
      <p:sp>
        <p:nvSpPr>
          <p:cNvPr id="127017" name="Rectangle 41"/>
          <p:cNvSpPr>
            <a:spLocks noChangeArrowheads="1"/>
          </p:cNvSpPr>
          <p:nvPr/>
        </p:nvSpPr>
        <p:spPr bwMode="auto">
          <a:xfrm>
            <a:off x="1295400" y="5105400"/>
            <a:ext cx="4302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400">
                <a:latin typeface="Arial" charset="0"/>
              </a:rPr>
              <a:t>SEN = 99000 / 100,000 = 0.99</a:t>
            </a:r>
          </a:p>
        </p:txBody>
      </p:sp>
      <p:sp>
        <p:nvSpPr>
          <p:cNvPr id="127018" name="Rectangle 42"/>
          <p:cNvSpPr>
            <a:spLocks noChangeArrowheads="1"/>
          </p:cNvSpPr>
          <p:nvPr/>
        </p:nvSpPr>
        <p:spPr bwMode="auto">
          <a:xfrm>
            <a:off x="1295400" y="5715000"/>
            <a:ext cx="475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400">
                <a:latin typeface="Arial" charset="0"/>
              </a:rPr>
              <a:t>SPEC = 891,000 / 900,000 = 0.99</a:t>
            </a:r>
          </a:p>
        </p:txBody>
      </p:sp>
      <p:sp>
        <p:nvSpPr>
          <p:cNvPr id="127019" name="Text Box 43"/>
          <p:cNvSpPr txBox="1">
            <a:spLocks noChangeArrowheads="1"/>
          </p:cNvSpPr>
          <p:nvPr/>
        </p:nvSpPr>
        <p:spPr bwMode="auto">
          <a:xfrm>
            <a:off x="1219200" y="4572000"/>
            <a:ext cx="7010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n-US" sz="2400">
                <a:latin typeface="Arial" charset="0"/>
              </a:rPr>
              <a:t>Prevalence = 100000 / 1,000,000 = 0.10 = 10%</a:t>
            </a:r>
          </a:p>
        </p:txBody>
      </p:sp>
      <p:sp>
        <p:nvSpPr>
          <p:cNvPr id="68637" name="Text Box 44"/>
          <p:cNvSpPr txBox="1">
            <a:spLocks noChangeArrowheads="1"/>
          </p:cNvSpPr>
          <p:nvPr/>
        </p:nvSpPr>
        <p:spPr bwMode="auto">
          <a:xfrm>
            <a:off x="152400" y="1600200"/>
            <a:ext cx="8839200" cy="8318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n-US" sz="2400">
                <a:latin typeface="Arial" charset="0"/>
              </a:rPr>
              <a:t>An HIV screening test is used in one million people. Prevalence in population is now 10%. SEN and SPEC are again 99%.</a:t>
            </a:r>
          </a:p>
        </p:txBody>
      </p:sp>
    </p:spTree>
    <p:extLst>
      <p:ext uri="{BB962C8B-B14F-4D97-AF65-F5344CB8AC3E}">
        <p14:creationId xmlns:p14="http://schemas.microsoft.com/office/powerpoint/2010/main" val="343924379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7019"/>
                                        </p:tgtEl>
                                        <p:attrNameLst>
                                          <p:attrName>style.visibility</p:attrName>
                                        </p:attrNameLst>
                                      </p:cBhvr>
                                      <p:to>
                                        <p:strVal val="visible"/>
                                      </p:to>
                                    </p:set>
                                    <p:anim calcmode="lin" valueType="num">
                                      <p:cBhvr additive="base">
                                        <p:cTn id="7" dur="500" fill="hold"/>
                                        <p:tgtEl>
                                          <p:spTgt spid="127019"/>
                                        </p:tgtEl>
                                        <p:attrNameLst>
                                          <p:attrName>ppt_x</p:attrName>
                                        </p:attrNameLst>
                                      </p:cBhvr>
                                      <p:tavLst>
                                        <p:tav tm="0">
                                          <p:val>
                                            <p:strVal val="#ppt_x"/>
                                          </p:val>
                                        </p:tav>
                                        <p:tav tm="100000">
                                          <p:val>
                                            <p:strVal val="#ppt_x"/>
                                          </p:val>
                                        </p:tav>
                                      </p:tavLst>
                                    </p:anim>
                                    <p:anim calcmode="lin" valueType="num">
                                      <p:cBhvr additive="base">
                                        <p:cTn id="8" dur="500" fill="hold"/>
                                        <p:tgtEl>
                                          <p:spTgt spid="12701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27017"/>
                                        </p:tgtEl>
                                        <p:attrNameLst>
                                          <p:attrName>style.visibility</p:attrName>
                                        </p:attrNameLst>
                                      </p:cBhvr>
                                      <p:to>
                                        <p:strVal val="visible"/>
                                      </p:to>
                                    </p:set>
                                    <p:animEffect transition="in" filter="blinds(horizontal)">
                                      <p:cBhvr>
                                        <p:cTn id="13" dur="500"/>
                                        <p:tgtEl>
                                          <p:spTgt spid="12701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27018"/>
                                        </p:tgtEl>
                                        <p:attrNameLst>
                                          <p:attrName>style.visibility</p:attrName>
                                        </p:attrNameLst>
                                      </p:cBhvr>
                                      <p:to>
                                        <p:strVal val="visible"/>
                                      </p:to>
                                    </p:set>
                                    <p:animEffect transition="in" filter="blinds(horizontal)">
                                      <p:cBhvr>
                                        <p:cTn id="18" dur="500"/>
                                        <p:tgtEl>
                                          <p:spTgt spid="127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017" grpId="0"/>
      <p:bldP spid="127018" grpId="0"/>
      <p:bldP spid="1270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normAutofit fontScale="90000"/>
          </a:bodyPr>
          <a:lstStyle/>
          <a:p>
            <a:r>
              <a:rPr lang="en-US" altLang="en-US" smtClean="0"/>
              <a:t>Example: PVP, PVN </a:t>
            </a:r>
            <a:br>
              <a:rPr lang="en-US" altLang="en-US" smtClean="0"/>
            </a:br>
            <a:r>
              <a:rPr lang="en-US" altLang="en-US" sz="2600" smtClean="0"/>
              <a:t>high prevalence population</a:t>
            </a:r>
            <a:endParaRPr lang="en-US" altLang="en-US" sz="3000" smtClean="0"/>
          </a:p>
        </p:txBody>
      </p:sp>
      <p:graphicFrame>
        <p:nvGraphicFramePr>
          <p:cNvPr id="128003" name="Group 3"/>
          <p:cNvGraphicFramePr>
            <a:graphicFrameLocks noGrp="1"/>
          </p:cNvGraphicFramePr>
          <p:nvPr/>
        </p:nvGraphicFramePr>
        <p:xfrm>
          <a:off x="1524000" y="2514600"/>
          <a:ext cx="6477000" cy="1706760"/>
        </p:xfrm>
        <a:graphic>
          <a:graphicData uri="http://schemas.openxmlformats.org/drawingml/2006/table">
            <a:tbl>
              <a:tblPr/>
              <a:tblGrid>
                <a:gridCol w="1619250"/>
                <a:gridCol w="1619250"/>
                <a:gridCol w="1619250"/>
                <a:gridCol w="1619250"/>
              </a:tblGrid>
              <a:tr h="42664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200" b="0" i="0" u="none" strike="noStrike" cap="none" normalizeH="0" baseline="0" smtClean="0">
                        <a:ln>
                          <a:noFill/>
                        </a:ln>
                        <a:solidFill>
                          <a:schemeClr val="tx1"/>
                        </a:solidFill>
                        <a:effectLst/>
                        <a:latin typeface="Arial" pitchFamily="34" charset="0"/>
                      </a:endParaRPr>
                    </a:p>
                  </a:txBody>
                  <a:tcPr marT="45705" marB="45705" anchor="ctr" anchorCtr="1"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D+</a:t>
                      </a:r>
                    </a:p>
                  </a:txBody>
                  <a:tcPr marT="45705" marB="45705"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D−</a:t>
                      </a:r>
                    </a:p>
                  </a:txBody>
                  <a:tcPr marT="45705" marB="45705" anchor="ctr" anchorCtr="1" horzOverflow="overflow">
                    <a:lnL>
                      <a:noFill/>
                    </a:lnL>
                    <a:lnR>
                      <a:noFill/>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05" marB="45705" anchor="ctr" anchorCtr="1" horzOverflow="overflow">
                    <a:lnL>
                      <a:noFill/>
                    </a:lnL>
                    <a:lnR cap="flat">
                      <a:noFill/>
                    </a:lnR>
                    <a:lnT cap="flat">
                      <a:noFill/>
                    </a:lnT>
                    <a:lnB>
                      <a:noFill/>
                    </a:lnB>
                    <a:lnTlToBr>
                      <a:noFill/>
                    </a:lnTlToBr>
                    <a:lnBlToTr>
                      <a:noFill/>
                    </a:lnBlToTr>
                    <a:noFill/>
                  </a:tcPr>
                </a:tc>
              </a:tr>
              <a:tr h="42664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a:t>
                      </a:r>
                    </a:p>
                  </a:txBody>
                  <a:tcPr marT="45705" marB="45705"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99,000</a:t>
                      </a:r>
                    </a:p>
                  </a:txBody>
                  <a:tcPr marT="45705" marB="45705"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9,000</a:t>
                      </a:r>
                    </a:p>
                  </a:txBody>
                  <a:tcPr marT="45705" marB="45705"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108,000</a:t>
                      </a:r>
                    </a:p>
                  </a:txBody>
                  <a:tcPr marT="45705" marB="45705"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64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cs typeface="Arial" pitchFamily="34" charset="0"/>
                        </a:rPr>
                        <a:t>T−</a:t>
                      </a:r>
                    </a:p>
                  </a:txBody>
                  <a:tcPr marT="45705" marB="45705" anchor="ctr" anchorCtr="1" horzOverflow="overflow">
                    <a:lnL cap="flat">
                      <a:noFill/>
                    </a:lnL>
                    <a:lnR w="12700" cap="flat" cmpd="sng" algn="ctr">
                      <a:solidFill>
                        <a:schemeClr val="tx1"/>
                      </a:solidFill>
                      <a:prstDash val="solid"/>
                      <a:miter lim="800000"/>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a:t>
                      </a:r>
                    </a:p>
                  </a:txBody>
                  <a:tcPr marT="45705" marB="45705"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891,000</a:t>
                      </a:r>
                    </a:p>
                  </a:txBody>
                  <a:tcPr marT="45705" marB="45705"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892,000</a:t>
                      </a:r>
                    </a:p>
                  </a:txBody>
                  <a:tcPr marT="45705" marB="45705" anchor="ctr" anchorCtr="1" horzOverflow="overflow">
                    <a:lnL w="12700" cap="flat" cmpd="sng" algn="ctr">
                      <a:solidFill>
                        <a:schemeClr val="tx1"/>
                      </a:solidFill>
                      <a:prstDash val="solid"/>
                      <a:miter lim="800000"/>
                      <a:headEnd type="none" w="med" len="med"/>
                      <a:tailEnd type="none" w="med" len="med"/>
                    </a:lnL>
                    <a:lnR cap="flat">
                      <a:noFill/>
                    </a:lnR>
                    <a:lnT>
                      <a:noFill/>
                    </a:lnT>
                    <a:lnB>
                      <a:noFill/>
                    </a:lnB>
                    <a:lnTlToBr>
                      <a:noFill/>
                    </a:lnTlToBr>
                    <a:lnBlToTr>
                      <a:noFill/>
                    </a:lnBlToTr>
                    <a:noFill/>
                  </a:tcPr>
                </a:tc>
              </a:tr>
              <a:tr h="42664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Total</a:t>
                      </a:r>
                    </a:p>
                  </a:txBody>
                  <a:tcPr marT="45705" marB="45705" anchor="ctr" anchorCtr="1"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100,000</a:t>
                      </a:r>
                    </a:p>
                  </a:txBody>
                  <a:tcPr marT="45705" marB="45705"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900,000</a:t>
                      </a:r>
                    </a:p>
                  </a:txBody>
                  <a:tcPr marT="45705" marB="45705" anchor="ctr" anchorCtr="1" horzOverflow="overflow">
                    <a:lnL>
                      <a:noFill/>
                    </a:lnL>
                    <a:lnR>
                      <a:noFill/>
                    </a:lnR>
                    <a:lnT w="12700" cap="flat" cmpd="sng" algn="ctr">
                      <a:solidFill>
                        <a:schemeClr val="tx1"/>
                      </a:solidFill>
                      <a:prstDash val="solid"/>
                      <a:miter lim="800000"/>
                      <a:headEnd type="none" w="med" len="med"/>
                      <a:tailEnd type="none" w="med" len="med"/>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1,000,000</a:t>
                      </a:r>
                    </a:p>
                  </a:txBody>
                  <a:tcPr marT="45705" marB="45705" anchor="ctr" anchorCtr="1" horzOverflow="overflow">
                    <a:lnL>
                      <a:noFill/>
                    </a:lnL>
                    <a:lnR cap="flat">
                      <a:noFill/>
                    </a:lnR>
                    <a:lnT>
                      <a:noFill/>
                    </a:lnT>
                    <a:lnB cap="flat">
                      <a:noFill/>
                    </a:lnB>
                    <a:lnTlToBr>
                      <a:noFill/>
                    </a:lnTlToBr>
                    <a:lnBlToTr>
                      <a:noFill/>
                    </a:lnBlToTr>
                    <a:noFill/>
                  </a:tcPr>
                </a:tc>
              </a:tr>
            </a:tbl>
          </a:graphicData>
        </a:graphic>
      </p:graphicFrame>
      <p:sp>
        <p:nvSpPr>
          <p:cNvPr id="128041" name="Rectangle 41"/>
          <p:cNvSpPr>
            <a:spLocks noChangeArrowheads="1"/>
          </p:cNvSpPr>
          <p:nvPr/>
        </p:nvSpPr>
        <p:spPr bwMode="auto">
          <a:xfrm>
            <a:off x="304800" y="4419600"/>
            <a:ext cx="84693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400">
                <a:latin typeface="Arial" charset="0"/>
              </a:rPr>
              <a:t>PVP = 99,000 / 108,000 = 0.92 (better PVP in high prev pop.)</a:t>
            </a:r>
          </a:p>
        </p:txBody>
      </p:sp>
      <p:sp>
        <p:nvSpPr>
          <p:cNvPr id="128042" name="Rectangle 42"/>
          <p:cNvSpPr>
            <a:spLocks noChangeArrowheads="1"/>
          </p:cNvSpPr>
          <p:nvPr/>
        </p:nvSpPr>
        <p:spPr bwMode="auto">
          <a:xfrm>
            <a:off x="304800" y="4953000"/>
            <a:ext cx="594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400">
                <a:latin typeface="Arial" charset="0"/>
              </a:rPr>
              <a:t>PVN = 891,000 / 892,000 = 0.99</a:t>
            </a:r>
          </a:p>
        </p:txBody>
      </p:sp>
      <p:sp>
        <p:nvSpPr>
          <p:cNvPr id="69660" name="Text Box 44"/>
          <p:cNvSpPr txBox="1">
            <a:spLocks noChangeArrowheads="1"/>
          </p:cNvSpPr>
          <p:nvPr/>
        </p:nvSpPr>
        <p:spPr bwMode="auto">
          <a:xfrm>
            <a:off x="152400" y="1600200"/>
            <a:ext cx="8839200" cy="8318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n-US" sz="2400">
                <a:latin typeface="Arial" charset="0"/>
              </a:rPr>
              <a:t>An HIV screening test is used in one million people. Prevalence in population is now 10%. SEN and SPEC are again 99%.</a:t>
            </a:r>
          </a:p>
        </p:txBody>
      </p:sp>
    </p:spTree>
    <p:extLst>
      <p:ext uri="{BB962C8B-B14F-4D97-AF65-F5344CB8AC3E}">
        <p14:creationId xmlns:p14="http://schemas.microsoft.com/office/powerpoint/2010/main" val="262889347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8041"/>
                                        </p:tgtEl>
                                        <p:attrNameLst>
                                          <p:attrName>style.visibility</p:attrName>
                                        </p:attrNameLst>
                                      </p:cBhvr>
                                      <p:to>
                                        <p:strVal val="visible"/>
                                      </p:to>
                                    </p:set>
                                    <p:animEffect transition="in" filter="blinds(horizontal)">
                                      <p:cBhvr>
                                        <p:cTn id="7" dur="500"/>
                                        <p:tgtEl>
                                          <p:spTgt spid="1280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8042"/>
                                        </p:tgtEl>
                                        <p:attrNameLst>
                                          <p:attrName>style.visibility</p:attrName>
                                        </p:attrNameLst>
                                      </p:cBhvr>
                                      <p:to>
                                        <p:strVal val="visible"/>
                                      </p:to>
                                    </p:set>
                                    <p:animEffect transition="in" filter="blinds(horizontal)">
                                      <p:cBhvr>
                                        <p:cTn id="12" dur="500"/>
                                        <p:tgtEl>
                                          <p:spTgt spid="1280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41" grpId="0"/>
      <p:bldP spid="12804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0"/>
            <a:ext cx="8229600" cy="1143000"/>
          </a:xfrm>
        </p:spPr>
        <p:txBody>
          <a:bodyPr/>
          <a:lstStyle/>
          <a:p>
            <a:pPr eaLnBrk="1" hangingPunct="1"/>
            <a:r>
              <a:rPr lang="en-US" altLang="en-US" sz="3800" smtClean="0"/>
              <a:t>Characteristics of a good screening test</a:t>
            </a:r>
          </a:p>
        </p:txBody>
      </p:sp>
      <p:sp>
        <p:nvSpPr>
          <p:cNvPr id="50179" name="Rectangle 3"/>
          <p:cNvSpPr>
            <a:spLocks noGrp="1" noChangeArrowheads="1"/>
          </p:cNvSpPr>
          <p:nvPr>
            <p:ph type="body" idx="1"/>
          </p:nvPr>
        </p:nvSpPr>
        <p:spPr>
          <a:xfrm>
            <a:off x="1447800" y="1219200"/>
            <a:ext cx="7162800" cy="4530725"/>
          </a:xfrm>
        </p:spPr>
        <p:txBody>
          <a:bodyPr/>
          <a:lstStyle/>
          <a:p>
            <a:pPr eaLnBrk="1" hangingPunct="1"/>
            <a:r>
              <a:rPr lang="en-US" altLang="en-US" smtClean="0"/>
              <a:t>Simple</a:t>
            </a:r>
          </a:p>
          <a:p>
            <a:pPr eaLnBrk="1" hangingPunct="1"/>
            <a:r>
              <a:rPr lang="en-US" altLang="en-US" smtClean="0"/>
              <a:t>Rapid</a:t>
            </a:r>
          </a:p>
          <a:p>
            <a:pPr eaLnBrk="1" hangingPunct="1"/>
            <a:r>
              <a:rPr lang="en-US" altLang="en-US" smtClean="0"/>
              <a:t>Inexpensive</a:t>
            </a:r>
          </a:p>
          <a:p>
            <a:pPr eaLnBrk="1" hangingPunct="1"/>
            <a:r>
              <a:rPr lang="en-US" altLang="en-US" smtClean="0"/>
              <a:t>Safe</a:t>
            </a:r>
          </a:p>
          <a:p>
            <a:pPr eaLnBrk="1" hangingPunct="1"/>
            <a:r>
              <a:rPr lang="en-US" altLang="en-US" smtClean="0"/>
              <a:t>Acceptable</a:t>
            </a:r>
          </a:p>
        </p:txBody>
      </p:sp>
      <p:pic>
        <p:nvPicPr>
          <p:cNvPr id="50180" name="Picture 9" descr="http://ts3.mm.bing.net/th?id=i.4551390460576322&amp;pid=1.7&amp;w=100&amp;h=141&amp;c=7&amp;rs=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990600"/>
            <a:ext cx="25400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21745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a:lnSpc>
                <a:spcPct val="80000"/>
              </a:lnSpc>
            </a:pPr>
            <a:r>
              <a:rPr lang="en-US" altLang="en-US" sz="3500" smtClean="0"/>
              <a:t>Effects of prevalence of disease on screening test results</a:t>
            </a:r>
          </a:p>
        </p:txBody>
      </p:sp>
      <p:sp>
        <p:nvSpPr>
          <p:cNvPr id="70659" name="Rectangle 3"/>
          <p:cNvSpPr>
            <a:spLocks noGrp="1" noChangeArrowheads="1"/>
          </p:cNvSpPr>
          <p:nvPr>
            <p:ph type="body" idx="1"/>
          </p:nvPr>
        </p:nvSpPr>
        <p:spPr>
          <a:xfrm>
            <a:off x="381000" y="1371600"/>
            <a:ext cx="8229600" cy="4530725"/>
          </a:xfrm>
        </p:spPr>
        <p:txBody>
          <a:bodyPr>
            <a:normAutofit lnSpcReduction="10000"/>
          </a:bodyPr>
          <a:lstStyle/>
          <a:p>
            <a:pPr>
              <a:lnSpc>
                <a:spcPct val="90000"/>
              </a:lnSpc>
            </a:pPr>
            <a:r>
              <a:rPr lang="en-US" altLang="en-US" smtClean="0"/>
              <a:t>Sensitivity and specificity are stable properties of a screening test and are unaffected by the prevalence of a disease</a:t>
            </a:r>
          </a:p>
          <a:p>
            <a:pPr>
              <a:lnSpc>
                <a:spcPct val="90000"/>
              </a:lnSpc>
            </a:pPr>
            <a:r>
              <a:rPr lang="en-US" altLang="en-US" smtClean="0"/>
              <a:t>Predictive value is affected</a:t>
            </a:r>
          </a:p>
          <a:p>
            <a:pPr>
              <a:lnSpc>
                <a:spcPct val="90000"/>
              </a:lnSpc>
            </a:pPr>
            <a:endParaRPr lang="en-US" altLang="en-US" smtClean="0"/>
          </a:p>
          <a:p>
            <a:pPr>
              <a:lnSpc>
                <a:spcPct val="90000"/>
              </a:lnSpc>
            </a:pPr>
            <a:endParaRPr lang="en-US" altLang="en-US" smtClean="0"/>
          </a:p>
          <a:p>
            <a:pPr>
              <a:lnSpc>
                <a:spcPct val="90000"/>
              </a:lnSpc>
            </a:pPr>
            <a:endParaRPr lang="en-US" altLang="en-US" smtClean="0"/>
          </a:p>
          <a:p>
            <a:pPr>
              <a:lnSpc>
                <a:spcPct val="90000"/>
              </a:lnSpc>
            </a:pPr>
            <a:endParaRPr lang="en-US" altLang="en-US" smtClean="0"/>
          </a:p>
          <a:p>
            <a:pPr>
              <a:lnSpc>
                <a:spcPct val="90000"/>
              </a:lnSpc>
            </a:pPr>
            <a:r>
              <a:rPr lang="en-US" altLang="en-US" smtClean="0"/>
              <a:t>As prevalence falls: PVP falls and PVN rises.</a:t>
            </a:r>
          </a:p>
          <a:p>
            <a:pPr>
              <a:lnSpc>
                <a:spcPct val="90000"/>
              </a:lnSpc>
            </a:pPr>
            <a:endParaRPr lang="en-US" altLang="en-US" smtClean="0"/>
          </a:p>
        </p:txBody>
      </p:sp>
      <p:pic>
        <p:nvPicPr>
          <p:cNvPr id="706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24200"/>
            <a:ext cx="91440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30222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ltLang="en-US" sz="4800" smtClean="0"/>
              <a:t>PVP and Prevalence</a:t>
            </a:r>
          </a:p>
        </p:txBody>
      </p:sp>
      <p:sp>
        <p:nvSpPr>
          <p:cNvPr id="71683" name="Rectangle 3"/>
          <p:cNvSpPr>
            <a:spLocks noGrp="1" noChangeArrowheads="1"/>
          </p:cNvSpPr>
          <p:nvPr>
            <p:ph type="body" sz="half" idx="1"/>
          </p:nvPr>
        </p:nvSpPr>
        <p:spPr>
          <a:xfrm>
            <a:off x="5029200" y="1828800"/>
            <a:ext cx="4114800" cy="5029200"/>
          </a:xfrm>
        </p:spPr>
        <p:txBody>
          <a:bodyPr/>
          <a:lstStyle/>
          <a:p>
            <a:r>
              <a:rPr lang="en-US" altLang="en-US" sz="2600" smtClean="0"/>
              <a:t>PVP is a function of PREV, Sen, &amp; Spec</a:t>
            </a:r>
          </a:p>
          <a:p>
            <a:r>
              <a:rPr lang="en-US" altLang="en-US" sz="2600" smtClean="0"/>
              <a:t>Low PREV </a:t>
            </a:r>
            <a:r>
              <a:rPr lang="en-US" altLang="en-US" sz="2600" smtClean="0">
                <a:sym typeface="Symbol" pitchFamily="18" charset="2"/>
              </a:rPr>
              <a:t> </a:t>
            </a:r>
            <a:r>
              <a:rPr lang="en-US" altLang="en-US" sz="2600" smtClean="0"/>
              <a:t>low PVP</a:t>
            </a:r>
          </a:p>
          <a:p>
            <a:r>
              <a:rPr lang="en-US" altLang="en-US" sz="2600" smtClean="0"/>
              <a:t>Clinical implications</a:t>
            </a:r>
          </a:p>
          <a:p>
            <a:pPr lvl="1"/>
            <a:r>
              <a:rPr lang="en-US" altLang="en-US" sz="2200" smtClean="0"/>
              <a:t>Low PVP is individual who has a positive screening test but would have a low probability of having the disease—so an invasive diagnostic procedure wouldn’t be warranted </a:t>
            </a:r>
          </a:p>
        </p:txBody>
      </p:sp>
      <p:pic>
        <p:nvPicPr>
          <p:cNvPr id="71684" name="Picture 4"/>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04800" y="1600200"/>
            <a:ext cx="4648200" cy="48768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31451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122238"/>
            <a:ext cx="7543800" cy="1096962"/>
          </a:xfrm>
        </p:spPr>
        <p:txBody>
          <a:bodyPr/>
          <a:lstStyle/>
          <a:p>
            <a:r>
              <a:rPr lang="en-US" altLang="en-US" sz="4800" smtClean="0"/>
              <a:t>Screening Strategy</a:t>
            </a:r>
          </a:p>
        </p:txBody>
      </p:sp>
      <p:sp>
        <p:nvSpPr>
          <p:cNvPr id="72707" name="Rectangle 3"/>
          <p:cNvSpPr>
            <a:spLocks noGrp="1" noChangeArrowheads="1"/>
          </p:cNvSpPr>
          <p:nvPr>
            <p:ph type="body" sz="half" idx="1"/>
          </p:nvPr>
        </p:nvSpPr>
        <p:spPr>
          <a:xfrm>
            <a:off x="5029200" y="2151063"/>
            <a:ext cx="4267200" cy="4724400"/>
          </a:xfrm>
        </p:spPr>
        <p:txBody>
          <a:bodyPr/>
          <a:lstStyle/>
          <a:p>
            <a:r>
              <a:rPr lang="en-US" altLang="en-US" sz="2600" smtClean="0"/>
              <a:t>First stage </a:t>
            </a:r>
            <a:r>
              <a:rPr lang="en-US" altLang="en-US" sz="2600" smtClean="0">
                <a:sym typeface="Symbol" pitchFamily="18" charset="2"/>
              </a:rPr>
              <a:t> </a:t>
            </a:r>
            <a:r>
              <a:rPr lang="en-US" altLang="en-US" sz="2600" smtClean="0"/>
              <a:t>noninvasive, inexpensive, highly sensitive test (will  usually have low PVP)</a:t>
            </a:r>
          </a:p>
          <a:p>
            <a:r>
              <a:rPr lang="en-US" altLang="en-US" sz="2600" smtClean="0"/>
              <a:t>Second stage </a:t>
            </a:r>
            <a:r>
              <a:rPr lang="en-US" altLang="en-US" sz="2600" smtClean="0">
                <a:sym typeface="Symbol" pitchFamily="18" charset="2"/>
              </a:rPr>
              <a:t> sort   out false positives from true positives (need higher SPECificity)</a:t>
            </a:r>
          </a:p>
        </p:txBody>
      </p:sp>
      <p:pic>
        <p:nvPicPr>
          <p:cNvPr id="72708" name="Picture 4"/>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28600" y="1295400"/>
            <a:ext cx="5029200" cy="48006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32569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ltLang="en-US" sz="4800" smtClean="0"/>
              <a:t>Cutoff Point</a:t>
            </a:r>
          </a:p>
        </p:txBody>
      </p:sp>
      <p:sp>
        <p:nvSpPr>
          <p:cNvPr id="73731" name="Rectangle 3"/>
          <p:cNvSpPr>
            <a:spLocks noGrp="1" noChangeArrowheads="1"/>
          </p:cNvSpPr>
          <p:nvPr>
            <p:ph type="body" idx="1"/>
          </p:nvPr>
        </p:nvSpPr>
        <p:spPr>
          <a:xfrm>
            <a:off x="609600" y="1447800"/>
            <a:ext cx="7772400" cy="4495800"/>
          </a:xfrm>
        </p:spPr>
        <p:txBody>
          <a:bodyPr/>
          <a:lstStyle/>
          <a:p>
            <a:r>
              <a:rPr lang="en-US" altLang="en-US" smtClean="0"/>
              <a:t>Sensitivity and specificity are influenced by cutoff point used to determine positive results</a:t>
            </a:r>
          </a:p>
          <a:p>
            <a:r>
              <a:rPr lang="en-US" altLang="en-US" smtClean="0"/>
              <a:t>e.g., HIV optical density ratio (color change) continuous scale</a:t>
            </a:r>
          </a:p>
          <a:p>
            <a:r>
              <a:rPr lang="en-US" altLang="en-US" smtClean="0"/>
              <a:t>At what point do we say the optical density is sufficiently dense to call the test positive?</a:t>
            </a:r>
          </a:p>
        </p:txBody>
      </p:sp>
    </p:spTree>
    <p:extLst>
      <p:ext uri="{BB962C8B-B14F-4D97-AF65-F5344CB8AC3E}">
        <p14:creationId xmlns:p14="http://schemas.microsoft.com/office/powerpoint/2010/main" val="37706765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ltLang="en-US" smtClean="0"/>
              <a:t>Low Cutoff </a:t>
            </a:r>
          </a:p>
        </p:txBody>
      </p:sp>
      <p:pic>
        <p:nvPicPr>
          <p:cNvPr id="747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447800"/>
            <a:ext cx="8534400" cy="480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4756" name="Text Box 4"/>
          <p:cNvSpPr txBox="1">
            <a:spLocks noChangeArrowheads="1"/>
          </p:cNvSpPr>
          <p:nvPr/>
        </p:nvSpPr>
        <p:spPr bwMode="auto">
          <a:xfrm>
            <a:off x="381000" y="1295400"/>
            <a:ext cx="8458200" cy="5286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2800">
                <a:latin typeface="Arial" charset="0"/>
              </a:rPr>
              <a:t>High sensitivity and low specificity</a:t>
            </a:r>
          </a:p>
        </p:txBody>
      </p:sp>
    </p:spTree>
    <p:extLst>
      <p:ext uri="{BB962C8B-B14F-4D97-AF65-F5344CB8AC3E}">
        <p14:creationId xmlns:p14="http://schemas.microsoft.com/office/powerpoint/2010/main" val="19608943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en-US" smtClean="0"/>
              <a:t>High Cutoff </a:t>
            </a:r>
          </a:p>
        </p:txBody>
      </p:sp>
      <p:pic>
        <p:nvPicPr>
          <p:cNvPr id="7577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371600"/>
            <a:ext cx="8915400" cy="464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5780" name="Text Box 4"/>
          <p:cNvSpPr txBox="1">
            <a:spLocks noChangeArrowheads="1"/>
          </p:cNvSpPr>
          <p:nvPr/>
        </p:nvSpPr>
        <p:spPr bwMode="auto">
          <a:xfrm>
            <a:off x="228600" y="1295400"/>
            <a:ext cx="8686800" cy="5286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2800">
                <a:latin typeface="Arial" charset="0"/>
              </a:rPr>
              <a:t>Low sensitivity and high specificity</a:t>
            </a:r>
          </a:p>
        </p:txBody>
      </p:sp>
    </p:spTree>
    <p:extLst>
      <p:ext uri="{BB962C8B-B14F-4D97-AF65-F5344CB8AC3E}">
        <p14:creationId xmlns:p14="http://schemas.microsoft.com/office/powerpoint/2010/main" val="20724929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ltLang="en-US" smtClean="0"/>
              <a:t>Intermediate Cutoff </a:t>
            </a:r>
          </a:p>
        </p:txBody>
      </p:sp>
      <p:pic>
        <p:nvPicPr>
          <p:cNvPr id="7680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295400"/>
            <a:ext cx="8686800" cy="471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6804" name="Text Box 4"/>
          <p:cNvSpPr txBox="1">
            <a:spLocks noChangeArrowheads="1"/>
          </p:cNvSpPr>
          <p:nvPr/>
        </p:nvSpPr>
        <p:spPr bwMode="auto">
          <a:xfrm>
            <a:off x="381000" y="1295400"/>
            <a:ext cx="8458200" cy="5286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2800">
                <a:latin typeface="Arial" charset="0"/>
              </a:rPr>
              <a:t>moderate sensitivity &amp; moderate specificity</a:t>
            </a:r>
          </a:p>
        </p:txBody>
      </p:sp>
    </p:spTree>
    <p:extLst>
      <p:ext uri="{BB962C8B-B14F-4D97-AF65-F5344CB8AC3E}">
        <p14:creationId xmlns:p14="http://schemas.microsoft.com/office/powerpoint/2010/main" val="36232874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228600"/>
            <a:ext cx="8524875" cy="876300"/>
          </a:xfrm>
        </p:spPr>
        <p:txBody>
          <a:bodyPr>
            <a:normAutofit fontScale="90000"/>
          </a:bodyPr>
          <a:lstStyle/>
          <a:p>
            <a:pPr eaLnBrk="1" hangingPunct="1"/>
            <a:r>
              <a:rPr lang="en-US" altLang="en-US" sz="3200" smtClean="0">
                <a:cs typeface="Times New Roman" pitchFamily="18" charset="0"/>
              </a:rPr>
              <a:t>Criteria for Assessing Screening/Diagnostic Instruments</a:t>
            </a:r>
          </a:p>
        </p:txBody>
      </p:sp>
      <p:sp>
        <p:nvSpPr>
          <p:cNvPr id="63491" name="Rectangle 3"/>
          <p:cNvSpPr>
            <a:spLocks noGrp="1" noChangeArrowheads="1"/>
          </p:cNvSpPr>
          <p:nvPr>
            <p:ph type="body" idx="1"/>
          </p:nvPr>
        </p:nvSpPr>
        <p:spPr>
          <a:xfrm>
            <a:off x="304800" y="1219200"/>
            <a:ext cx="8629650" cy="3678238"/>
          </a:xfrm>
        </p:spPr>
        <p:txBody>
          <a:bodyPr>
            <a:normAutofit fontScale="85000" lnSpcReduction="20000"/>
          </a:bodyPr>
          <a:lstStyle/>
          <a:p>
            <a:pPr eaLnBrk="1" hangingPunct="1">
              <a:defRPr/>
            </a:pPr>
            <a:r>
              <a:rPr lang="en-US" b="1" dirty="0" smtClean="0">
                <a:solidFill>
                  <a:schemeClr val="tx2"/>
                </a:solidFill>
                <a:cs typeface="Times New Roman" pitchFamily="18" charset="0"/>
              </a:rPr>
              <a:t>Sensitivity</a:t>
            </a:r>
            <a:r>
              <a:rPr lang="en-US" dirty="0" smtClean="0">
                <a:cs typeface="Times New Roman" pitchFamily="18" charset="0"/>
              </a:rPr>
              <a:t>: the instrument’s ability to correctly identify a “case”—i.e., to diagnose a condition</a:t>
            </a:r>
          </a:p>
          <a:p>
            <a:pPr eaLnBrk="1" hangingPunct="1">
              <a:defRPr/>
            </a:pPr>
            <a:r>
              <a:rPr lang="en-US" b="1" dirty="0" smtClean="0">
                <a:solidFill>
                  <a:schemeClr val="tx2"/>
                </a:solidFill>
                <a:cs typeface="Times New Roman" pitchFamily="18" charset="0"/>
              </a:rPr>
              <a:t>Specificity</a:t>
            </a:r>
            <a:r>
              <a:rPr lang="en-US" dirty="0" smtClean="0">
                <a:cs typeface="Times New Roman" pitchFamily="18" charset="0"/>
              </a:rPr>
              <a:t>: the instrument’s ability to correctly identify </a:t>
            </a:r>
            <a:r>
              <a:rPr lang="en-US" dirty="0" err="1" smtClean="0">
                <a:cs typeface="Times New Roman" pitchFamily="18" charset="0"/>
              </a:rPr>
              <a:t>noncases</a:t>
            </a:r>
            <a:r>
              <a:rPr lang="en-US" dirty="0" smtClean="0">
                <a:cs typeface="Times New Roman" pitchFamily="18" charset="0"/>
              </a:rPr>
              <a:t>, that is, to screen out those without the condition</a:t>
            </a:r>
            <a:r>
              <a:rPr lang="en-US" dirty="0" smtClean="0"/>
              <a:t> </a:t>
            </a:r>
          </a:p>
          <a:p>
            <a:pPr>
              <a:defRPr/>
            </a:pPr>
            <a:r>
              <a:rPr lang="en-US" sz="2800" dirty="0" smtClean="0"/>
              <a:t>The </a:t>
            </a:r>
            <a:r>
              <a:rPr lang="en-US" sz="2800" dirty="0" smtClean="0">
                <a:solidFill>
                  <a:schemeClr val="accent4"/>
                </a:solidFill>
              </a:rPr>
              <a:t>specificity</a:t>
            </a:r>
            <a:r>
              <a:rPr lang="en-US" sz="2800" dirty="0" smtClean="0"/>
              <a:t> of a screening tool is of upmost importance when there are a magnitude of negative implications that might result from reporting a positive result when in fact it is not positive. </a:t>
            </a:r>
          </a:p>
          <a:p>
            <a:pPr lvl="1">
              <a:defRPr/>
            </a:pPr>
            <a:r>
              <a:rPr lang="en-US" dirty="0" smtClean="0"/>
              <a:t>For example, telling a pregnant women that she is H1N1 positive when in fact she is not</a:t>
            </a:r>
          </a:p>
          <a:p>
            <a:pPr eaLnBrk="1" hangingPunct="1">
              <a:defRPr/>
            </a:pPr>
            <a:endParaRPr lang="en-US" dirty="0" smtClean="0"/>
          </a:p>
        </p:txBody>
      </p:sp>
    </p:spTree>
    <p:extLst>
      <p:ext uri="{BB962C8B-B14F-4D97-AF65-F5344CB8AC3E}">
        <p14:creationId xmlns:p14="http://schemas.microsoft.com/office/powerpoint/2010/main" val="2012023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7634" name="Group 2"/>
          <p:cNvGraphicFramePr>
            <a:graphicFrameLocks noGrp="1"/>
          </p:cNvGraphicFramePr>
          <p:nvPr/>
        </p:nvGraphicFramePr>
        <p:xfrm>
          <a:off x="0" y="304800"/>
          <a:ext cx="4114799" cy="2528958"/>
        </p:xfrm>
        <a:graphic>
          <a:graphicData uri="http://schemas.openxmlformats.org/drawingml/2006/table">
            <a:tbl>
              <a:tblPr/>
              <a:tblGrid>
                <a:gridCol w="1066799"/>
                <a:gridCol w="1295399"/>
                <a:gridCol w="1752601"/>
              </a:tblGrid>
              <a:tr h="822904">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dirty="0" smtClean="0">
                        <a:ln>
                          <a:noFill/>
                        </a:ln>
                        <a:solidFill>
                          <a:schemeClr val="tx1"/>
                        </a:solidFill>
                        <a:effectLst/>
                        <a:latin typeface="Arial" charset="0"/>
                      </a:endParaRPr>
                    </a:p>
                  </a:txBody>
                  <a:tcPr marT="45709" marB="45709" anchor="ctr" horzOverflow="overflow">
                    <a:lnL cap="flat">
                      <a:noFill/>
                    </a:lnL>
                    <a:lnR>
                      <a:noFill/>
                    </a:lnR>
                    <a:lnT cap="flat">
                      <a:noFill/>
                    </a:lnT>
                    <a:lnB>
                      <a:noFill/>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C00000"/>
                          </a:solidFill>
                          <a:effectLst/>
                          <a:latin typeface="Arial" charset="0"/>
                        </a:rPr>
                        <a:t>Disease </a:t>
                      </a:r>
                      <a:br>
                        <a:rPr kumimoji="0" lang="en-US" sz="2400" b="0" i="0" u="none" strike="noStrike" cap="none" normalizeH="0" baseline="0" dirty="0" smtClean="0">
                          <a:ln>
                            <a:noFill/>
                          </a:ln>
                          <a:solidFill>
                            <a:srgbClr val="C00000"/>
                          </a:solidFill>
                          <a:effectLst/>
                          <a:latin typeface="Arial" charset="0"/>
                        </a:rPr>
                      </a:br>
                      <a:r>
                        <a:rPr kumimoji="0" lang="en-US" sz="2400" b="0" i="0" u="none" strike="noStrike" cap="none" normalizeH="0" baseline="0" dirty="0" smtClean="0">
                          <a:ln>
                            <a:noFill/>
                          </a:ln>
                          <a:solidFill>
                            <a:srgbClr val="C00000"/>
                          </a:solidFill>
                          <a:effectLst/>
                          <a:latin typeface="Arial" charset="0"/>
                        </a:rPr>
                        <a:t>+</a:t>
                      </a:r>
                    </a:p>
                  </a:txBody>
                  <a:tcPr marT="45709" marB="45709" anchor="ctr" horzOverflow="overflow">
                    <a:lnL>
                      <a:noFill/>
                    </a:lnL>
                    <a:lnR>
                      <a:noFill/>
                    </a:lnR>
                    <a:lnT cap="flat">
                      <a:noFill/>
                    </a:lnT>
                    <a:lnB>
                      <a:noFill/>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C00000"/>
                          </a:solidFill>
                          <a:effectLst/>
                          <a:latin typeface="Arial" charset="0"/>
                        </a:rPr>
                        <a:t>Disease </a:t>
                      </a:r>
                      <a:br>
                        <a:rPr kumimoji="0" lang="en-US" sz="2400" b="0" i="0" u="none" strike="noStrike" cap="none" normalizeH="0" baseline="0" dirty="0" smtClean="0">
                          <a:ln>
                            <a:noFill/>
                          </a:ln>
                          <a:solidFill>
                            <a:srgbClr val="C00000"/>
                          </a:solidFill>
                          <a:effectLst/>
                          <a:latin typeface="Arial" charset="0"/>
                        </a:rPr>
                      </a:br>
                      <a:r>
                        <a:rPr kumimoji="0" lang="en-US" sz="2400" b="0" i="0" u="none" strike="noStrike" cap="none" normalizeH="0" baseline="0" dirty="0" smtClean="0">
                          <a:ln>
                            <a:noFill/>
                          </a:ln>
                          <a:solidFill>
                            <a:srgbClr val="C00000"/>
                          </a:solidFill>
                          <a:effectLst/>
                          <a:latin typeface="Arial" charset="0"/>
                        </a:rPr>
                        <a:t>-</a:t>
                      </a:r>
                    </a:p>
                  </a:txBody>
                  <a:tcPr marT="45709" marB="45709" anchor="ctr" horzOverflow="overflow">
                    <a:lnL>
                      <a:noFill/>
                    </a:lnL>
                    <a:lnR cap="flat">
                      <a:noFill/>
                    </a:lnR>
                    <a:lnT cap="flat">
                      <a:noFill/>
                    </a:lnT>
                    <a:lnB>
                      <a:noFill/>
                    </a:lnB>
                    <a:lnTlToBr>
                      <a:noFill/>
                    </a:lnTlToBr>
                    <a:lnBlToTr>
                      <a:noFill/>
                    </a:lnBlToTr>
                    <a:noFill/>
                  </a:tcPr>
                </a:tc>
              </a:tr>
              <a:tr h="883861">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rPr>
                        <a:t>Test +</a:t>
                      </a:r>
                    </a:p>
                  </a:txBody>
                  <a:tcPr marT="45709" marB="45709" anchor="ctr" horzOverflow="overflow">
                    <a:lnL cap="flat">
                      <a:noFill/>
                    </a:lnL>
                    <a:lnR>
                      <a:noFill/>
                    </a:lnR>
                    <a:lnT>
                      <a:noFill/>
                    </a:lnT>
                    <a:lnB>
                      <a:noFill/>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600" b="1" i="0" u="none" strike="noStrike" cap="none" normalizeH="0" baseline="0" dirty="0" smtClean="0">
                          <a:ln>
                            <a:noFill/>
                          </a:ln>
                          <a:solidFill>
                            <a:schemeClr val="tx1"/>
                          </a:solidFill>
                          <a:effectLst/>
                          <a:latin typeface="Arial" charset="0"/>
                        </a:rPr>
                        <a:t> TP  </a:t>
                      </a:r>
                      <a:r>
                        <a:rPr kumimoji="0" lang="en-US" sz="2600" b="1" i="0" u="none" strike="noStrike" cap="none" normalizeH="0" baseline="-25000" dirty="0" smtClean="0">
                          <a:ln>
                            <a:noFill/>
                          </a:ln>
                          <a:solidFill>
                            <a:schemeClr val="tx1"/>
                          </a:solidFill>
                          <a:effectLst/>
                          <a:latin typeface="Arial" charset="0"/>
                        </a:rPr>
                        <a:t>a</a:t>
                      </a:r>
                    </a:p>
                  </a:txBody>
                  <a:tcPr marT="45709" marB="45709" anchor="ctr" horzOverflow="overflow">
                    <a:lnL>
                      <a:noFill/>
                    </a:lnL>
                    <a:lnR>
                      <a:noFill/>
                    </a:lnR>
                    <a:lnT>
                      <a:noFill/>
                    </a:lnT>
                    <a:lnB>
                      <a:noFill/>
                    </a:lnB>
                    <a:lnTlToBr>
                      <a:noFill/>
                    </a:lnTlToBr>
                    <a:lnBlToTr>
                      <a:noFill/>
                    </a:lnBlToTr>
                    <a:solidFill>
                      <a:schemeClr val="accent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charset="0"/>
                        </a:rPr>
                        <a:t> FP  </a:t>
                      </a:r>
                      <a:r>
                        <a:rPr kumimoji="0" lang="en-US" sz="2600" b="0" i="0" u="none" strike="noStrike" cap="none" normalizeH="0" baseline="-25000" dirty="0" smtClean="0">
                          <a:ln>
                            <a:noFill/>
                          </a:ln>
                          <a:solidFill>
                            <a:schemeClr val="tx1"/>
                          </a:solidFill>
                          <a:effectLst/>
                          <a:latin typeface="Arial" charset="0"/>
                        </a:rPr>
                        <a:t>b</a:t>
                      </a:r>
                    </a:p>
                  </a:txBody>
                  <a:tcPr marT="45709" marB="45709" anchor="ctr" horzOverflow="overflow">
                    <a:lnL>
                      <a:noFill/>
                    </a:lnL>
                    <a:lnR cap="flat">
                      <a:noFill/>
                    </a:lnR>
                    <a:lnT>
                      <a:noFill/>
                    </a:lnT>
                    <a:lnB>
                      <a:noFill/>
                    </a:lnB>
                    <a:lnTlToBr>
                      <a:noFill/>
                    </a:lnTlToBr>
                    <a:lnBlToTr>
                      <a:noFill/>
                    </a:lnBlToTr>
                    <a:noFill/>
                  </a:tcPr>
                </a:tc>
              </a:tr>
              <a:tr h="822122">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smtClean="0">
                          <a:ln>
                            <a:noFill/>
                          </a:ln>
                          <a:solidFill>
                            <a:schemeClr val="tx1"/>
                          </a:solidFill>
                          <a:effectLst/>
                          <a:latin typeface="Arial" charset="0"/>
                        </a:rPr>
                        <a:t>Test -</a:t>
                      </a:r>
                    </a:p>
                  </a:txBody>
                  <a:tcPr marT="45709" marB="45709" anchor="ctr" horzOverflow="overflow">
                    <a:lnL cap="flat">
                      <a:noFill/>
                    </a:lnL>
                    <a:lnR>
                      <a:noFill/>
                    </a:lnR>
                    <a:lnT>
                      <a:noFill/>
                    </a:lnT>
                    <a:lnB cap="flat">
                      <a:noFill/>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charset="0"/>
                        </a:rPr>
                        <a:t> FN  </a:t>
                      </a:r>
                      <a:r>
                        <a:rPr kumimoji="0" lang="en-US" sz="2600" b="0" i="0" u="none" strike="noStrike" cap="none" normalizeH="0" baseline="-25000" dirty="0" smtClean="0">
                          <a:ln>
                            <a:noFill/>
                          </a:ln>
                          <a:solidFill>
                            <a:schemeClr val="tx1"/>
                          </a:solidFill>
                          <a:effectLst/>
                          <a:latin typeface="Arial" charset="0"/>
                        </a:rPr>
                        <a:t>c</a:t>
                      </a:r>
                    </a:p>
                  </a:txBody>
                  <a:tcPr marT="45709" marB="45709" anchor="ctr" horzOverflow="overflow">
                    <a:lnL>
                      <a:noFill/>
                    </a:lnL>
                    <a:lnR>
                      <a:noFill/>
                    </a:lnR>
                    <a:lnT>
                      <a:noFill/>
                    </a:lnT>
                    <a:lnB cap="flat">
                      <a:noFill/>
                    </a:lnB>
                    <a:lnTlToBr>
                      <a:noFill/>
                    </a:lnTlToBr>
                    <a:lnBlToTr>
                      <a:noFill/>
                    </a:lnBlToTr>
                    <a:solidFill>
                      <a:schemeClr val="accent2"/>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600" b="1" i="0" u="none" strike="noStrike" cap="none" normalizeH="0" baseline="0" dirty="0" smtClean="0">
                          <a:ln>
                            <a:noFill/>
                          </a:ln>
                          <a:solidFill>
                            <a:schemeClr val="tx1"/>
                          </a:solidFill>
                          <a:effectLst/>
                          <a:latin typeface="Arial" charset="0"/>
                        </a:rPr>
                        <a:t> TN  </a:t>
                      </a:r>
                      <a:r>
                        <a:rPr kumimoji="0" lang="en-US" sz="2600" b="1" i="0" u="none" strike="noStrike" cap="none" normalizeH="0" baseline="-25000" dirty="0" smtClean="0">
                          <a:ln>
                            <a:noFill/>
                          </a:ln>
                          <a:solidFill>
                            <a:schemeClr val="tx1"/>
                          </a:solidFill>
                          <a:effectLst/>
                          <a:latin typeface="Arial" charset="0"/>
                        </a:rPr>
                        <a:t>d</a:t>
                      </a:r>
                    </a:p>
                  </a:txBody>
                  <a:tcPr marT="45709" marB="45709" anchor="ctr" horzOverflow="overflow">
                    <a:lnL>
                      <a:noFill/>
                    </a:lnL>
                    <a:lnR cap="flat">
                      <a:noFill/>
                    </a:lnR>
                    <a:lnT>
                      <a:noFill/>
                    </a:lnT>
                    <a:lnB cap="flat">
                      <a:noFill/>
                    </a:lnB>
                    <a:lnTlToBr>
                      <a:noFill/>
                    </a:lnTlToBr>
                    <a:lnBlToTr>
                      <a:noFill/>
                    </a:lnBlToTr>
                    <a:noFill/>
                  </a:tcPr>
                </a:tc>
              </a:tr>
            </a:tbl>
          </a:graphicData>
        </a:graphic>
      </p:graphicFrame>
      <p:pic>
        <p:nvPicPr>
          <p:cNvPr id="52236" name="Picture 16" descr="distri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0"/>
            <a:ext cx="51816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7" name="Line 35"/>
          <p:cNvSpPr>
            <a:spLocks noChangeShapeType="1"/>
          </p:cNvSpPr>
          <p:nvPr/>
        </p:nvSpPr>
        <p:spPr bwMode="auto">
          <a:xfrm>
            <a:off x="609600" y="2057400"/>
            <a:ext cx="3124200"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2238" name="Line 36"/>
          <p:cNvSpPr>
            <a:spLocks noChangeShapeType="1"/>
          </p:cNvSpPr>
          <p:nvPr/>
        </p:nvSpPr>
        <p:spPr bwMode="auto">
          <a:xfrm>
            <a:off x="2362200" y="1447800"/>
            <a:ext cx="0" cy="129540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2239" name="TextBox 5"/>
          <p:cNvSpPr txBox="1">
            <a:spLocks noChangeArrowheads="1"/>
          </p:cNvSpPr>
          <p:nvPr/>
        </p:nvSpPr>
        <p:spPr bwMode="auto">
          <a:xfrm>
            <a:off x="228600" y="3429000"/>
            <a:ext cx="19050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1" eaLnBrk="1" hangingPunct="1">
              <a:spcBef>
                <a:spcPct val="0"/>
              </a:spcBef>
              <a:buFontTx/>
              <a:buNone/>
            </a:pPr>
            <a:r>
              <a:rPr lang="en-US" altLang="en-US" sz="1800">
                <a:latin typeface="Arial" charset="0"/>
              </a:rPr>
              <a:t>A test that produces a low number of FN results would have a high level of sensitivity. </a:t>
            </a:r>
          </a:p>
          <a:p>
            <a:pPr eaLnBrk="1" hangingPunct="1">
              <a:spcBef>
                <a:spcPct val="0"/>
              </a:spcBef>
              <a:buFontTx/>
              <a:buNone/>
            </a:pPr>
            <a:endParaRPr lang="en-US" altLang="en-US" sz="1800">
              <a:latin typeface="Arial" charset="0"/>
            </a:endParaRPr>
          </a:p>
        </p:txBody>
      </p:sp>
      <p:sp>
        <p:nvSpPr>
          <p:cNvPr id="52240" name="TextBox 6"/>
          <p:cNvSpPr txBox="1">
            <a:spLocks noChangeArrowheads="1"/>
          </p:cNvSpPr>
          <p:nvPr/>
        </p:nvSpPr>
        <p:spPr bwMode="auto">
          <a:xfrm>
            <a:off x="685800" y="2819400"/>
            <a:ext cx="1858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Sensitivity a/a+c</a:t>
            </a:r>
          </a:p>
        </p:txBody>
      </p:sp>
      <p:cxnSp>
        <p:nvCxnSpPr>
          <p:cNvPr id="9" name="Straight Arrow Connector 8"/>
          <p:cNvCxnSpPr/>
          <p:nvPr/>
        </p:nvCxnSpPr>
        <p:spPr>
          <a:xfrm rot="5400000">
            <a:off x="1449387" y="3351213"/>
            <a:ext cx="163513" cy="14288"/>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438400" y="1143000"/>
            <a:ext cx="990600" cy="1752600"/>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2" name="Straight Arrow Connector 11"/>
          <p:cNvCxnSpPr/>
          <p:nvPr/>
        </p:nvCxnSpPr>
        <p:spPr>
          <a:xfrm rot="16200000" flipH="1">
            <a:off x="2819400" y="2971800"/>
            <a:ext cx="381000" cy="2286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52244" name="TextBox 13"/>
          <p:cNvSpPr txBox="1">
            <a:spLocks noChangeArrowheads="1"/>
          </p:cNvSpPr>
          <p:nvPr/>
        </p:nvSpPr>
        <p:spPr bwMode="auto">
          <a:xfrm>
            <a:off x="2209800" y="3200400"/>
            <a:ext cx="1871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Specificity d/b+d</a:t>
            </a:r>
          </a:p>
        </p:txBody>
      </p:sp>
      <p:sp>
        <p:nvSpPr>
          <p:cNvPr id="52245" name="TextBox 16"/>
          <p:cNvSpPr txBox="1">
            <a:spLocks noChangeArrowheads="1"/>
          </p:cNvSpPr>
          <p:nvPr/>
        </p:nvSpPr>
        <p:spPr bwMode="auto">
          <a:xfrm>
            <a:off x="2133600" y="3505200"/>
            <a:ext cx="18288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1" eaLnBrk="1" hangingPunct="1">
              <a:spcBef>
                <a:spcPct val="0"/>
              </a:spcBef>
              <a:buFontTx/>
              <a:buNone/>
            </a:pPr>
            <a:r>
              <a:rPr lang="en-US" altLang="en-US" sz="1800">
                <a:latin typeface="Arial" charset="0"/>
              </a:rPr>
              <a:t>A test that produces a low number of FP results would have a high level of specificity.</a:t>
            </a:r>
          </a:p>
          <a:p>
            <a:pPr eaLnBrk="1" hangingPunct="1">
              <a:spcBef>
                <a:spcPct val="0"/>
              </a:spcBef>
              <a:buFontTx/>
              <a:buNone/>
            </a:pPr>
            <a:endParaRPr lang="en-US" altLang="en-US" sz="1800">
              <a:latin typeface="Arial" charset="0"/>
            </a:endParaRPr>
          </a:p>
          <a:p>
            <a:pPr eaLnBrk="1" hangingPunct="1">
              <a:spcBef>
                <a:spcPct val="0"/>
              </a:spcBef>
              <a:buFontTx/>
              <a:buNone/>
            </a:pPr>
            <a:endParaRPr lang="en-US" altLang="en-US" sz="1800">
              <a:latin typeface="Arial" charset="0"/>
            </a:endParaRPr>
          </a:p>
        </p:txBody>
      </p:sp>
      <p:sp>
        <p:nvSpPr>
          <p:cNvPr id="52246" name="TextBox 17"/>
          <p:cNvSpPr txBox="1">
            <a:spLocks noChangeArrowheads="1"/>
          </p:cNvSpPr>
          <p:nvPr/>
        </p:nvSpPr>
        <p:spPr bwMode="auto">
          <a:xfrm>
            <a:off x="152400" y="5657850"/>
            <a:ext cx="8686800" cy="923925"/>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Important relationship between sensitivity and specificity: in that a screening test that produces a </a:t>
            </a:r>
            <a:r>
              <a:rPr lang="en-US" altLang="en-US" sz="1800" b="1">
                <a:latin typeface="Arial" charset="0"/>
              </a:rPr>
              <a:t>low number of false negative results would have a high number of true positives</a:t>
            </a:r>
            <a:r>
              <a:rPr lang="en-US" altLang="en-US" sz="1800">
                <a:latin typeface="Arial" charset="0"/>
              </a:rPr>
              <a:t> and thus a </a:t>
            </a:r>
            <a:r>
              <a:rPr lang="en-US" altLang="en-US" sz="1800" b="1">
                <a:latin typeface="Arial" charset="0"/>
              </a:rPr>
              <a:t>high level of sensitivity </a:t>
            </a:r>
            <a:r>
              <a:rPr lang="en-US" altLang="en-US" sz="1800">
                <a:latin typeface="Arial" charset="0"/>
              </a:rPr>
              <a:t>as well.</a:t>
            </a:r>
          </a:p>
        </p:txBody>
      </p:sp>
    </p:spTree>
    <p:extLst>
      <p:ext uri="{BB962C8B-B14F-4D97-AF65-F5344CB8AC3E}">
        <p14:creationId xmlns:p14="http://schemas.microsoft.com/office/powerpoint/2010/main" val="413795179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rmAutofit fontScale="92500" lnSpcReduction="20000"/>
          </a:bodyPr>
          <a:lstStyle/>
          <a:p>
            <a:pPr>
              <a:defRPr/>
            </a:pPr>
            <a:r>
              <a:rPr lang="en-US" dirty="0" smtClean="0"/>
              <a:t>An instrument’s </a:t>
            </a:r>
            <a:r>
              <a:rPr lang="en-US" dirty="0" smtClean="0">
                <a:solidFill>
                  <a:schemeClr val="accent4"/>
                </a:solidFill>
              </a:rPr>
              <a:t>specificity</a:t>
            </a:r>
            <a:r>
              <a:rPr lang="en-US" dirty="0" smtClean="0"/>
              <a:t> is its rate of yielding </a:t>
            </a:r>
            <a:r>
              <a:rPr lang="en-US" dirty="0" smtClean="0">
                <a:solidFill>
                  <a:schemeClr val="accent4"/>
                </a:solidFill>
              </a:rPr>
              <a:t>“true negatives”.  </a:t>
            </a:r>
            <a:r>
              <a:rPr lang="en-US" dirty="0" smtClean="0"/>
              <a:t>d/</a:t>
            </a:r>
            <a:r>
              <a:rPr lang="en-US" dirty="0" err="1" smtClean="0"/>
              <a:t>b+d</a:t>
            </a:r>
            <a:endParaRPr lang="en-US" dirty="0" smtClean="0"/>
          </a:p>
          <a:p>
            <a:pPr lvl="1">
              <a:defRPr/>
            </a:pPr>
            <a:r>
              <a:rPr lang="en-US" dirty="0" smtClean="0"/>
              <a:t>For example , if the case or condition of interest is pregnancy, a </a:t>
            </a:r>
            <a:r>
              <a:rPr lang="en-US" b="1" dirty="0" smtClean="0"/>
              <a:t>true negative</a:t>
            </a:r>
            <a:r>
              <a:rPr lang="en-US" dirty="0" smtClean="0"/>
              <a:t> is when a women is </a:t>
            </a:r>
            <a:r>
              <a:rPr lang="en-US" i="1" dirty="0" smtClean="0"/>
              <a:t>not pregnant and the screening test for pregnancy correctly identifies that she is not pregnant</a:t>
            </a:r>
            <a:r>
              <a:rPr lang="en-US" dirty="0" smtClean="0"/>
              <a:t>.</a:t>
            </a:r>
          </a:p>
          <a:p>
            <a:pPr>
              <a:defRPr/>
            </a:pPr>
            <a:r>
              <a:rPr lang="en-US" dirty="0" smtClean="0"/>
              <a:t>An instrument’s </a:t>
            </a:r>
            <a:r>
              <a:rPr lang="en-US" dirty="0" smtClean="0">
                <a:solidFill>
                  <a:schemeClr val="accent4"/>
                </a:solidFill>
              </a:rPr>
              <a:t>sensitivity</a:t>
            </a:r>
            <a:r>
              <a:rPr lang="en-US" dirty="0" smtClean="0"/>
              <a:t> is its rate of yielding “</a:t>
            </a:r>
            <a:r>
              <a:rPr lang="en-US" dirty="0" smtClean="0">
                <a:solidFill>
                  <a:schemeClr val="accent4"/>
                </a:solidFill>
              </a:rPr>
              <a:t>true positives</a:t>
            </a:r>
            <a:r>
              <a:rPr lang="en-US" dirty="0" smtClean="0"/>
              <a:t>”.   a/</a:t>
            </a:r>
            <a:r>
              <a:rPr lang="en-US" dirty="0" err="1" smtClean="0"/>
              <a:t>a+c</a:t>
            </a:r>
            <a:endParaRPr lang="en-US" dirty="0" smtClean="0"/>
          </a:p>
          <a:p>
            <a:pPr lvl="1">
              <a:defRPr/>
            </a:pPr>
            <a:r>
              <a:rPr lang="en-US" dirty="0" smtClean="0"/>
              <a:t>For example , if the case or condition of interest is pregnancy, a </a:t>
            </a:r>
            <a:r>
              <a:rPr lang="en-US" b="1" dirty="0" smtClean="0"/>
              <a:t>true positive</a:t>
            </a:r>
            <a:r>
              <a:rPr lang="en-US" dirty="0" smtClean="0"/>
              <a:t> is when a woman is </a:t>
            </a:r>
            <a:r>
              <a:rPr lang="en-US" i="1" dirty="0" smtClean="0"/>
              <a:t>pregnant and the screening test for pregnancy correctly identifies that she is pregnant</a:t>
            </a:r>
            <a:r>
              <a:rPr lang="en-US" dirty="0" smtClean="0"/>
              <a:t>.</a:t>
            </a:r>
          </a:p>
          <a:p>
            <a:pPr lvl="1">
              <a:defRPr/>
            </a:pPr>
            <a:endParaRPr lang="en-US" dirty="0" smtClean="0"/>
          </a:p>
          <a:p>
            <a:pPr lvl="1">
              <a:defRPr/>
            </a:pPr>
            <a:endParaRPr lang="en-US" dirty="0"/>
          </a:p>
        </p:txBody>
      </p:sp>
    </p:spTree>
    <p:extLst>
      <p:ext uri="{BB962C8B-B14F-4D97-AF65-F5344CB8AC3E}">
        <p14:creationId xmlns:p14="http://schemas.microsoft.com/office/powerpoint/2010/main" val="417011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5105400" y="2895600"/>
            <a:ext cx="3276600" cy="762000"/>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ectangle 3"/>
          <p:cNvSpPr/>
          <p:nvPr/>
        </p:nvSpPr>
        <p:spPr>
          <a:xfrm>
            <a:off x="5105400" y="5562600"/>
            <a:ext cx="3276600" cy="762000"/>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3876525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en-US" smtClean="0"/>
              <a:t>Predictive values</a:t>
            </a:r>
          </a:p>
        </p:txBody>
      </p:sp>
      <p:sp>
        <p:nvSpPr>
          <p:cNvPr id="57347" name="Rectangle 3"/>
          <p:cNvSpPr>
            <a:spLocks noGrp="1" noChangeArrowheads="1"/>
          </p:cNvSpPr>
          <p:nvPr>
            <p:ph type="body" idx="1"/>
          </p:nvPr>
        </p:nvSpPr>
        <p:spPr/>
        <p:txBody>
          <a:bodyPr/>
          <a:lstStyle/>
          <a:p>
            <a:r>
              <a:rPr lang="en-US" altLang="en-US" smtClean="0"/>
              <a:t>A screening program includes both diagnostic and therapeutic components, and includes the screening test and follow-up evaluations for those with positive tests. </a:t>
            </a:r>
          </a:p>
          <a:p>
            <a:r>
              <a:rPr lang="en-US" altLang="en-US" smtClean="0"/>
              <a:t>Predictive value measures a screening program’s feasibility. </a:t>
            </a:r>
          </a:p>
          <a:p>
            <a:pPr lvl="1"/>
            <a:r>
              <a:rPr lang="en-US" altLang="en-US" smtClean="0"/>
              <a:t>High positive predictive value is essential for successful screening program.</a:t>
            </a:r>
          </a:p>
        </p:txBody>
      </p:sp>
    </p:spTree>
    <p:extLst>
      <p:ext uri="{BB962C8B-B14F-4D97-AF65-F5344CB8AC3E}">
        <p14:creationId xmlns:p14="http://schemas.microsoft.com/office/powerpoint/2010/main" val="1705859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1138" name="Group 2"/>
          <p:cNvGraphicFramePr>
            <a:graphicFrameLocks noGrp="1"/>
          </p:cNvGraphicFramePr>
          <p:nvPr/>
        </p:nvGraphicFramePr>
        <p:xfrm>
          <a:off x="533400" y="76200"/>
          <a:ext cx="8077200" cy="3906837"/>
        </p:xfrm>
        <a:graphic>
          <a:graphicData uri="http://schemas.openxmlformats.org/drawingml/2006/table">
            <a:tbl>
              <a:tblPr/>
              <a:tblGrid>
                <a:gridCol w="1524000"/>
                <a:gridCol w="1239838"/>
                <a:gridCol w="2128837"/>
                <a:gridCol w="2032000"/>
                <a:gridCol w="1152525"/>
              </a:tblGrid>
              <a:tr h="528724">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a:noFill/>
                    </a:lnL>
                    <a:lnR>
                      <a:noFill/>
                    </a:lnR>
                    <a:lnT cap="flat">
                      <a:noFill/>
                    </a:lnT>
                    <a:lnB>
                      <a:noFill/>
                    </a:lnB>
                    <a:lnTlToBr>
                      <a:noFill/>
                    </a:lnTlToBr>
                    <a:lnBlToTr>
                      <a:noFill/>
                    </a:lnBlToTr>
                    <a:noFill/>
                  </a:tcPr>
                </a:tc>
                <a:tc gridSpan="2">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2000" b="0" i="1" u="none" strike="noStrike" cap="none" normalizeH="0" baseline="0" smtClean="0">
                          <a:ln>
                            <a:noFill/>
                          </a:ln>
                          <a:solidFill>
                            <a:schemeClr val="tx1"/>
                          </a:solidFill>
                          <a:effectLst/>
                          <a:latin typeface="Arial" pitchFamily="34" charset="0"/>
                          <a:cs typeface="Arial" pitchFamily="34" charset="0"/>
                        </a:rPr>
                        <a:t>                 </a:t>
                      </a:r>
                      <a:r>
                        <a:rPr kumimoji="0" lang="en-US" altLang="en-US" sz="2000" b="1" i="1" u="none" strike="noStrike" cap="none" normalizeH="0" baseline="0" smtClean="0">
                          <a:ln>
                            <a:noFill/>
                          </a:ln>
                          <a:solidFill>
                            <a:schemeClr val="tx1"/>
                          </a:solidFill>
                          <a:effectLst/>
                          <a:latin typeface="Arial" pitchFamily="34" charset="0"/>
                          <a:cs typeface="Arial" pitchFamily="34" charset="0"/>
                        </a:rPr>
                        <a:t>Disease/condition</a:t>
                      </a:r>
                      <a:r>
                        <a:rPr kumimoji="0" lang="en-US" altLang="en-US" sz="1400" b="1" i="1" u="none" strike="noStrike" cap="none" normalizeH="0" baseline="0" smtClean="0">
                          <a:ln>
                            <a:noFill/>
                          </a:ln>
                          <a:solidFill>
                            <a:schemeClr val="tx1"/>
                          </a:solidFill>
                          <a:effectLst/>
                          <a:latin typeface="Arial" pitchFamily="34" charset="0"/>
                          <a:cs typeface="Arial" pitchFamily="34" charset="0"/>
                        </a:rPr>
                        <a:t> </a:t>
                      </a:r>
                      <a:endParaRPr kumimoji="0" lang="en-US" altLang="en-US" sz="2400" b="1" i="0" u="none" strike="noStrike" cap="none" normalizeH="0" baseline="0" smtClean="0">
                        <a:ln>
                          <a:noFill/>
                        </a:ln>
                        <a:solidFill>
                          <a:schemeClr val="tx1"/>
                        </a:solidFill>
                        <a:effectLst/>
                        <a:latin typeface="Times New Roman" pitchFamily="18" charset="0"/>
                      </a:endParaRPr>
                    </a:p>
                  </a:txBody>
                  <a:tcPr marT="45727" marB="45727" anchor="b" horzOverflow="overflow">
                    <a:lnL>
                      <a:noFill/>
                    </a:lnL>
                    <a:lnR>
                      <a:noFill/>
                    </a:lnR>
                    <a:lnT cap="flat">
                      <a:noFill/>
                    </a:lnT>
                    <a:lnB>
                      <a:noFill/>
                    </a:lnB>
                    <a:lnTlToBr>
                      <a:noFill/>
                    </a:lnTlToBr>
                    <a:lnBlToTr>
                      <a:noFill/>
                    </a:lnBlToTr>
                    <a:solidFill>
                      <a:srgbClr val="C0C0C0"/>
                    </a:solidFill>
                  </a:tcPr>
                </a:tc>
                <a:tc hMerge="1">
                  <a:txBody>
                    <a:bodyPr/>
                    <a:lstStyle/>
                    <a:p>
                      <a:endParaRPr lang="en-US"/>
                    </a:p>
                  </a:txBody>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a:noFill/>
                    </a:lnL>
                    <a:lnR cap="flat">
                      <a:noFill/>
                    </a:lnR>
                    <a:lnT cap="flat">
                      <a:noFill/>
                    </a:lnT>
                    <a:lnB>
                      <a:noFill/>
                    </a:lnB>
                    <a:lnTlToBr>
                      <a:noFill/>
                    </a:lnTlToBr>
                    <a:lnBlToTr>
                      <a:noFill/>
                    </a:lnBlToTr>
                    <a:noFill/>
                  </a:tcPr>
                </a:tc>
              </a:tr>
              <a:tr h="487759">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cap="flat">
                      <a:noFill/>
                    </a:lnL>
                    <a:lnR>
                      <a:noFill/>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ctr" horzOverflow="overflow">
                    <a:lnL>
                      <a:noFill/>
                    </a:lnL>
                    <a:lnR>
                      <a:noFill/>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pitchFamily="34" charset="0"/>
                          <a:cs typeface="Arial" pitchFamily="34" charset="0"/>
                        </a:rPr>
                        <a:t>present</a:t>
                      </a:r>
                      <a:endParaRPr kumimoji="0" lang="en-US" altLang="en-US" sz="16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pitchFamily="34" charset="0"/>
                          <a:cs typeface="Arial" pitchFamily="34" charset="0"/>
                        </a:rPr>
                        <a:t>absent</a:t>
                      </a:r>
                      <a:endParaRPr kumimoji="0" lang="en-US" altLang="en-US" sz="16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itchFamily="34" charset="0"/>
                          <a:cs typeface="Arial" pitchFamily="34" charset="0"/>
                        </a:rPr>
                        <a:t>total</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cap="flat">
                      <a:noFill/>
                    </a:lnR>
                    <a:lnT>
                      <a:noFill/>
                    </a:lnT>
                    <a:lnB>
                      <a:noFill/>
                    </a:lnB>
                    <a:lnTlToBr>
                      <a:noFill/>
                    </a:lnTlToBr>
                    <a:lnBlToTr>
                      <a:noFill/>
                    </a:lnBlToTr>
                    <a:noFill/>
                  </a:tcPr>
                </a:tc>
              </a:tr>
              <a:tr h="792609">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b" horzOverflow="overflow">
                    <a:lnL cap="flat">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chemeClr val="tx1"/>
                          </a:solidFill>
                          <a:effectLst/>
                          <a:latin typeface="Arial" pitchFamily="34" charset="0"/>
                          <a:cs typeface="Arial" pitchFamily="34" charset="0"/>
                        </a:rPr>
                        <a:t> Test positive</a:t>
                      </a:r>
                      <a:endParaRPr kumimoji="0" lang="en-US" altLang="en-US" sz="1600" b="1"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itchFamily="34" charset="0"/>
                          <a:cs typeface="Arial" pitchFamily="34" charset="0"/>
                        </a:rPr>
                        <a:t>a</a:t>
                      </a:r>
                      <a:endParaRPr kumimoji="0" lang="en-US" altLang="en-US" sz="28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itchFamily="34" charset="0"/>
                          <a:cs typeface="Arial" pitchFamily="34" charset="0"/>
                        </a:rPr>
                        <a:t>b</a:t>
                      </a:r>
                      <a:endParaRPr kumimoji="0" lang="en-US" altLang="en-US" sz="28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pitchFamily="34" charset="0"/>
                          <a:cs typeface="Arial" pitchFamily="34" charset="0"/>
                        </a:rPr>
                        <a:t>a+b</a:t>
                      </a:r>
                      <a:endParaRPr kumimoji="0" lang="en-US" altLang="en-US" sz="20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cap="flat">
                      <a:noFill/>
                    </a:lnR>
                    <a:lnT>
                      <a:noFill/>
                    </a:lnT>
                    <a:lnB>
                      <a:noFill/>
                    </a:lnB>
                    <a:lnTlToBr>
                      <a:noFill/>
                    </a:lnTlToBr>
                    <a:lnBlToTr>
                      <a:noFill/>
                    </a:lnBlToTr>
                    <a:noFill/>
                  </a:tcPr>
                </a:tc>
              </a:tr>
              <a:tr h="487759">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85000"/>
                        </a:lnSpc>
                        <a:spcBef>
                          <a:spcPct val="0"/>
                        </a:spcBef>
                        <a:spcAft>
                          <a:spcPct val="0"/>
                        </a:spcAft>
                        <a:buClrTx/>
                        <a:buSzTx/>
                        <a:buFontTx/>
                        <a:buNone/>
                        <a:tabLst/>
                      </a:pPr>
                      <a:endParaRPr kumimoji="0" lang="en-US" altLang="en-US" sz="2400" b="1" i="0" u="none" strike="noStrike" cap="none" normalizeH="0" baseline="0" smtClean="0">
                        <a:ln>
                          <a:noFill/>
                        </a:ln>
                        <a:solidFill>
                          <a:schemeClr val="tx1"/>
                        </a:solidFill>
                        <a:effectLst/>
                        <a:latin typeface="Times New Roman" pitchFamily="18" charset="0"/>
                      </a:endParaRPr>
                    </a:p>
                  </a:txBody>
                  <a:tcPr marT="45727" marB="45727" anchor="b" horzOverflow="overflow">
                    <a:lnL cap="flat">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itchFamily="34" charset="0"/>
                          <a:cs typeface="Arial" pitchFamily="34" charset="0"/>
                        </a:rPr>
                        <a:t> </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Arial" pitchFamily="34" charset="0"/>
                          <a:cs typeface="Arial" pitchFamily="34" charset="0"/>
                        </a:rPr>
                        <a:t>True positive</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Arial" pitchFamily="34" charset="0"/>
                          <a:cs typeface="Arial" pitchFamily="34" charset="0"/>
                        </a:rPr>
                        <a:t>False positive</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ctr" horzOverflow="overflow">
                    <a:lnL>
                      <a:noFill/>
                    </a:lnL>
                    <a:lnR cap="flat">
                      <a:noFill/>
                    </a:lnR>
                    <a:lnT>
                      <a:noFill/>
                    </a:lnT>
                    <a:lnB>
                      <a:noFill/>
                    </a:lnB>
                    <a:lnTlToBr>
                      <a:noFill/>
                    </a:lnTlToBr>
                    <a:lnBlToTr>
                      <a:noFill/>
                    </a:lnBlToTr>
                    <a:noFill/>
                  </a:tcPr>
                </a:tc>
              </a:tr>
              <a:tr h="579214">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85000"/>
                        </a:lnSpc>
                        <a:spcBef>
                          <a:spcPct val="0"/>
                        </a:spcBef>
                        <a:spcAft>
                          <a:spcPct val="0"/>
                        </a:spcAft>
                        <a:buClrTx/>
                        <a:buSzTx/>
                        <a:buFontTx/>
                        <a:buNone/>
                        <a:tabLst/>
                      </a:pPr>
                      <a:endParaRPr kumimoji="0" lang="en-US" altLang="en-US" sz="2400" b="1" i="0" u="none" strike="noStrike" cap="none" normalizeH="0" baseline="0" smtClean="0">
                        <a:ln>
                          <a:noFill/>
                        </a:ln>
                        <a:solidFill>
                          <a:schemeClr val="tx1"/>
                        </a:solidFill>
                        <a:effectLst/>
                        <a:latin typeface="Times New Roman" pitchFamily="18" charset="0"/>
                      </a:endParaRPr>
                    </a:p>
                  </a:txBody>
                  <a:tcPr marT="45727" marB="45727" anchor="b" horzOverflow="overflow">
                    <a:lnL cap="flat">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chemeClr val="tx1"/>
                          </a:solidFill>
                          <a:effectLst/>
                          <a:latin typeface="Arial" pitchFamily="34" charset="0"/>
                          <a:cs typeface="Arial" pitchFamily="34" charset="0"/>
                        </a:rPr>
                        <a:t>Test negative</a:t>
                      </a:r>
                      <a:endParaRPr kumimoji="0" lang="en-US" altLang="en-US" sz="1600" b="1"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itchFamily="34" charset="0"/>
                          <a:cs typeface="Arial" pitchFamily="34" charset="0"/>
                        </a:rPr>
                        <a:t>c </a:t>
                      </a:r>
                      <a:endParaRPr kumimoji="0" lang="en-US" altLang="en-US" sz="28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itchFamily="34" charset="0"/>
                          <a:cs typeface="Arial" pitchFamily="34" charset="0"/>
                        </a:rPr>
                        <a:t>d</a:t>
                      </a:r>
                      <a:endParaRPr kumimoji="0" lang="en-US" altLang="en-US" sz="28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pitchFamily="34" charset="0"/>
                          <a:cs typeface="Arial" pitchFamily="34" charset="0"/>
                        </a:rPr>
                        <a:t>c+d</a:t>
                      </a:r>
                      <a:endParaRPr kumimoji="0" lang="en-US" altLang="en-US" sz="20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cap="flat">
                      <a:noFill/>
                    </a:lnR>
                    <a:lnT>
                      <a:noFill/>
                    </a:lnT>
                    <a:lnB>
                      <a:noFill/>
                    </a:lnB>
                    <a:lnTlToBr>
                      <a:noFill/>
                    </a:lnTlToBr>
                    <a:lnBlToTr>
                      <a:noFill/>
                    </a:lnBlToTr>
                    <a:noFill/>
                  </a:tcPr>
                </a:tc>
              </a:tr>
              <a:tr h="543013">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b" horzOverflow="overflow">
                    <a:lnL cap="flat">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itchFamily="34" charset="0"/>
                          <a:cs typeface="Arial" pitchFamily="34" charset="0"/>
                        </a:rPr>
                        <a:t> </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Arial" pitchFamily="34" charset="0"/>
                          <a:cs typeface="Arial" pitchFamily="34" charset="0"/>
                        </a:rPr>
                        <a:t>False negatives</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Arial" pitchFamily="34" charset="0"/>
                          <a:cs typeface="Arial" pitchFamily="34" charset="0"/>
                        </a:rPr>
                        <a:t>True negatives</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ctr" horzOverflow="overflow">
                    <a:lnL>
                      <a:noFill/>
                    </a:lnL>
                    <a:lnR cap="flat">
                      <a:noFill/>
                    </a:lnR>
                    <a:lnT>
                      <a:noFill/>
                    </a:lnT>
                    <a:lnB>
                      <a:noFill/>
                    </a:lnB>
                    <a:lnTlToBr>
                      <a:noFill/>
                    </a:lnTlToBr>
                    <a:lnBlToTr>
                      <a:noFill/>
                    </a:lnBlToTr>
                    <a:noFill/>
                  </a:tcPr>
                </a:tc>
              </a:tr>
              <a:tr h="487759">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itchFamily="34" charset="0"/>
                          <a:cs typeface="Arial" pitchFamily="34" charset="0"/>
                        </a:rPr>
                        <a:t>total</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pitchFamily="34" charset="0"/>
                          <a:cs typeface="Arial" pitchFamily="34" charset="0"/>
                        </a:rPr>
                        <a:t>a+c</a:t>
                      </a:r>
                      <a:endParaRPr kumimoji="0" lang="en-US" altLang="en-US" sz="20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pitchFamily="34" charset="0"/>
                          <a:cs typeface="Arial" pitchFamily="34" charset="0"/>
                        </a:rPr>
                        <a:t>b+d</a:t>
                      </a:r>
                      <a:endParaRPr kumimoji="0" lang="en-US" altLang="en-US" sz="20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ctr" horzOverflow="overflow">
                    <a:lnL>
                      <a:noFill/>
                    </a:lnL>
                    <a:lnR cap="flat">
                      <a:noFill/>
                    </a:lnR>
                    <a:lnT>
                      <a:noFill/>
                    </a:lnT>
                    <a:lnB cap="flat">
                      <a:noFill/>
                    </a:lnB>
                    <a:lnTlToBr>
                      <a:noFill/>
                    </a:lnTlToBr>
                    <a:lnBlToTr>
                      <a:noFill/>
                    </a:lnBlToTr>
                    <a:noFill/>
                  </a:tcPr>
                </a:tc>
              </a:tr>
            </a:tbl>
          </a:graphicData>
        </a:graphic>
      </p:graphicFrame>
      <p:graphicFrame>
        <p:nvGraphicFramePr>
          <p:cNvPr id="91200" name="Group 64"/>
          <p:cNvGraphicFramePr>
            <a:graphicFrameLocks noGrp="1"/>
          </p:cNvGraphicFramePr>
          <p:nvPr/>
        </p:nvGraphicFramePr>
        <p:xfrm>
          <a:off x="685800" y="4114800"/>
          <a:ext cx="7772400" cy="3360800"/>
        </p:xfrm>
        <a:graphic>
          <a:graphicData uri="http://schemas.openxmlformats.org/drawingml/2006/table">
            <a:tbl>
              <a:tblPr/>
              <a:tblGrid>
                <a:gridCol w="7772400"/>
              </a:tblGrid>
              <a:tr h="544478">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800" b="1" i="0" u="none" strike="noStrike" cap="none" normalizeH="0" baseline="0" smtClean="0">
                          <a:ln>
                            <a:noFill/>
                          </a:ln>
                          <a:solidFill>
                            <a:schemeClr val="tx2"/>
                          </a:solidFill>
                          <a:effectLst/>
                          <a:latin typeface="Arial" pitchFamily="34" charset="0"/>
                        </a:rPr>
                        <a:t>Predictive value (+), PVP</a:t>
                      </a:r>
                    </a:p>
                  </a:txBody>
                  <a:tcPr marT="45717" marB="45717" anchor="b" horzOverflow="overflow">
                    <a:lnL cap="flat">
                      <a:noFill/>
                    </a:lnL>
                    <a:lnR cap="flat">
                      <a:noFill/>
                    </a:lnR>
                    <a:lnT cap="flat">
                      <a:noFill/>
                    </a:lnT>
                    <a:lnB>
                      <a:noFill/>
                    </a:lnB>
                    <a:lnTlToBr>
                      <a:noFill/>
                    </a:lnTlToBr>
                    <a:lnBlToTr>
                      <a:noFill/>
                    </a:lnBlToTr>
                    <a:noFill/>
                  </a:tcPr>
                </a:tc>
              </a:tr>
              <a:tr h="42670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457200" marR="0" lvl="1" indent="0" algn="l" defTabSz="914400" rtl="0" eaLnBrk="0" fontAlgn="base" latinLnBrk="0" hangingPunct="0">
                        <a:lnSpc>
                          <a:spcPct val="100000"/>
                        </a:lnSpc>
                        <a:spcBef>
                          <a:spcPct val="20000"/>
                        </a:spcBef>
                        <a:spcAft>
                          <a:spcPct val="0"/>
                        </a:spcAft>
                        <a:buClr>
                          <a:schemeClr val="accent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Proportion screened positive who actually have disease; </a:t>
                      </a:r>
                    </a:p>
                  </a:txBody>
                  <a:tcPr marT="45717" marB="45717" anchor="b" horzOverflow="overflow">
                    <a:lnL cap="flat">
                      <a:noFill/>
                    </a:lnL>
                    <a:lnR cap="flat">
                      <a:noFill/>
                    </a:lnR>
                    <a:lnT>
                      <a:noFill/>
                    </a:lnT>
                    <a:lnB>
                      <a:noFill/>
                    </a:lnB>
                    <a:lnTlToBr>
                      <a:noFill/>
                    </a:lnTlToBr>
                    <a:lnBlToTr>
                      <a:noFill/>
                    </a:lnBlToTr>
                    <a:noFill/>
                  </a:tcPr>
                </a:tc>
              </a:tr>
              <a:tr h="957044">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Arial" pitchFamily="34" charset="0"/>
                          <a:cs typeface="Arial" pitchFamily="34" charset="0"/>
                        </a:rPr>
                        <a:t>                         predictive value(+)= a/a+b</a:t>
                      </a:r>
                    </a:p>
                    <a:p>
                      <a:pPr marL="457200" marR="0" lvl="1" indent="0" algn="l" defTabSz="914400" rtl="0" eaLnBrk="0" fontAlgn="base" latinLnBrk="0" hangingPunct="0">
                        <a:lnSpc>
                          <a:spcPct val="100000"/>
                        </a:lnSpc>
                        <a:spcBef>
                          <a:spcPct val="20000"/>
                        </a:spcBef>
                        <a:spcAft>
                          <a:spcPct val="0"/>
                        </a:spcAft>
                        <a:buClr>
                          <a:schemeClr val="accent2"/>
                        </a:buClr>
                        <a:buSzPct val="70000"/>
                        <a:buFont typeface="Wingdings" pitchFamily="2" charset="2"/>
                        <a:buNone/>
                        <a:tabLst/>
                      </a:pPr>
                      <a:r>
                        <a:rPr kumimoji="0" lang="en-US" altLang="en-US" sz="2200" b="0" i="0" u="none" strike="noStrike" cap="none" normalizeH="0" baseline="0" smtClean="0">
                          <a:ln>
                            <a:noFill/>
                          </a:ln>
                          <a:solidFill>
                            <a:schemeClr val="tx1"/>
                          </a:solidFill>
                          <a:effectLst>
                            <a:outerShdw blurRad="38100" dist="38100" dir="2700000" algn="tl">
                              <a:srgbClr val="C0C0C0"/>
                            </a:outerShdw>
                          </a:effectLst>
                          <a:latin typeface="Arial" pitchFamily="34" charset="0"/>
                        </a:rPr>
                        <a:t>                                                                  </a:t>
                      </a:r>
                      <a:r>
                        <a:rPr kumimoji="0" lang="en-US" altLang="en-US" sz="2400" b="0" i="0" u="none" strike="noStrike" cap="none" normalizeH="0" baseline="0" smtClean="0">
                          <a:ln>
                            <a:noFill/>
                          </a:ln>
                          <a:solidFill>
                            <a:schemeClr val="tx1"/>
                          </a:solidFill>
                          <a:effectLst>
                            <a:outerShdw blurRad="38100" dist="38100" dir="2700000" algn="tl">
                              <a:srgbClr val="C0C0C0"/>
                            </a:outerShdw>
                          </a:effectLst>
                          <a:latin typeface="Arial" pitchFamily="34" charset="0"/>
                        </a:rPr>
                        <a:t>TP / (TP+FP)</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17" marB="45717" anchor="b" horzOverflow="overflow">
                    <a:lnL cap="flat">
                      <a:noFill/>
                    </a:lnL>
                    <a:lnR cap="flat">
                      <a:noFill/>
                    </a:lnR>
                    <a:lnT>
                      <a:noFill/>
                    </a:lnT>
                    <a:lnB>
                      <a:noFill/>
                    </a:lnB>
                    <a:lnTlToBr>
                      <a:noFill/>
                    </a:lnTlToBr>
                    <a:lnBlToTr>
                      <a:noFill/>
                    </a:lnBlToTr>
                    <a:noFill/>
                  </a:tcPr>
                </a:tc>
              </a:tr>
              <a:tr h="518143">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800" b="0" i="0" u="none" strike="noStrike" cap="none" normalizeH="0" baseline="0" smtClean="0">
                        <a:ln>
                          <a:noFill/>
                        </a:ln>
                        <a:solidFill>
                          <a:schemeClr val="tx1"/>
                        </a:solidFill>
                        <a:effectLst/>
                        <a:latin typeface="Times New Roman" pitchFamily="18" charset="0"/>
                      </a:endParaRPr>
                    </a:p>
                  </a:txBody>
                  <a:tcPr marT="45717" marB="45717" anchor="b" horzOverflow="overflow">
                    <a:lnL cap="flat">
                      <a:noFill/>
                    </a:lnL>
                    <a:lnR cap="flat">
                      <a:noFill/>
                    </a:lnR>
                    <a:lnT>
                      <a:noFill/>
                    </a:lnT>
                    <a:lnB>
                      <a:noFill/>
                    </a:lnB>
                    <a:lnTlToBr>
                      <a:noFill/>
                    </a:lnTlToBr>
                    <a:lnBlToTr>
                      <a:noFill/>
                    </a:lnBlToTr>
                    <a:noFill/>
                  </a:tcPr>
                </a:tc>
              </a:tr>
              <a:tr h="518143">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800" b="0" i="0" u="none" strike="noStrike" cap="none" normalizeH="0" baseline="0" smtClean="0">
                        <a:ln>
                          <a:noFill/>
                        </a:ln>
                        <a:solidFill>
                          <a:schemeClr val="tx1"/>
                        </a:solidFill>
                        <a:effectLst/>
                        <a:latin typeface="Times New Roman" pitchFamily="18" charset="0"/>
                      </a:endParaRPr>
                    </a:p>
                  </a:txBody>
                  <a:tcPr marT="45717" marB="45717" anchor="b" horzOverflow="overflow">
                    <a:lnL cap="flat">
                      <a:noFill/>
                    </a:lnL>
                    <a:lnR cap="flat">
                      <a:noFill/>
                    </a:lnR>
                    <a:lnT>
                      <a:noFill/>
                    </a:lnT>
                    <a:lnB>
                      <a:noFill/>
                    </a:lnB>
                    <a:lnTlToBr>
                      <a:noFill/>
                    </a:lnTlToBr>
                    <a:lnBlToTr>
                      <a:noFill/>
                    </a:lnBlToTr>
                    <a:noFill/>
                  </a:tcPr>
                </a:tc>
              </a:tr>
              <a:tr h="396226">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Times New Roman" pitchFamily="18" charset="0"/>
                      </a:endParaRPr>
                    </a:p>
                  </a:txBody>
                  <a:tcPr marT="45717" marB="45717" anchor="b" horzOverflow="overflow">
                    <a:lnL cap="flat">
                      <a:noFill/>
                    </a:lnL>
                    <a:lnR cap="flat">
                      <a:noFill/>
                    </a:lnR>
                    <a:lnT>
                      <a:noFill/>
                    </a:lnT>
                    <a:lnB cap="flat">
                      <a:noFill/>
                    </a:lnB>
                    <a:lnTlToBr>
                      <a:noFill/>
                    </a:lnTlToBr>
                    <a:lnBlToTr>
                      <a:noFill/>
                    </a:lnBlToTr>
                    <a:noFill/>
                  </a:tcPr>
                </a:tc>
              </a:tr>
            </a:tbl>
          </a:graphicData>
        </a:graphic>
      </p:graphicFrame>
      <p:sp>
        <p:nvSpPr>
          <p:cNvPr id="58414" name="Rectangle 56"/>
          <p:cNvSpPr>
            <a:spLocks noChangeArrowheads="1"/>
          </p:cNvSpPr>
          <p:nvPr/>
        </p:nvSpPr>
        <p:spPr bwMode="auto">
          <a:xfrm>
            <a:off x="3733800" y="1295400"/>
            <a:ext cx="3657600" cy="9906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charset="0"/>
            </a:endParaRPr>
          </a:p>
        </p:txBody>
      </p:sp>
    </p:spTree>
    <p:extLst>
      <p:ext uri="{BB962C8B-B14F-4D97-AF65-F5344CB8AC3E}">
        <p14:creationId xmlns:p14="http://schemas.microsoft.com/office/powerpoint/2010/main" val="36168140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3186" name="Group 2"/>
          <p:cNvGraphicFramePr>
            <a:graphicFrameLocks noGrp="1"/>
          </p:cNvGraphicFramePr>
          <p:nvPr/>
        </p:nvGraphicFramePr>
        <p:xfrm>
          <a:off x="533400" y="76200"/>
          <a:ext cx="8077200" cy="3906837"/>
        </p:xfrm>
        <a:graphic>
          <a:graphicData uri="http://schemas.openxmlformats.org/drawingml/2006/table">
            <a:tbl>
              <a:tblPr/>
              <a:tblGrid>
                <a:gridCol w="1524000"/>
                <a:gridCol w="1239838"/>
                <a:gridCol w="2128837"/>
                <a:gridCol w="2032000"/>
                <a:gridCol w="1152525"/>
              </a:tblGrid>
              <a:tr h="528724">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cap="flat">
                      <a:noFill/>
                    </a:lnL>
                    <a:lnR>
                      <a:noFill/>
                    </a:lnR>
                    <a:lnT cap="fla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a:noFill/>
                    </a:lnL>
                    <a:lnR>
                      <a:noFill/>
                    </a:lnR>
                    <a:lnT cap="flat">
                      <a:noFill/>
                    </a:lnT>
                    <a:lnB>
                      <a:noFill/>
                    </a:lnB>
                    <a:lnTlToBr>
                      <a:noFill/>
                    </a:lnTlToBr>
                    <a:lnBlToTr>
                      <a:noFill/>
                    </a:lnBlToTr>
                    <a:noFill/>
                  </a:tcPr>
                </a:tc>
                <a:tc gridSpan="2">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2000" b="0" i="1" u="none" strike="noStrike" cap="none" normalizeH="0" baseline="0" smtClean="0">
                          <a:ln>
                            <a:noFill/>
                          </a:ln>
                          <a:solidFill>
                            <a:schemeClr val="tx1"/>
                          </a:solidFill>
                          <a:effectLst/>
                          <a:latin typeface="Arial" pitchFamily="34" charset="0"/>
                          <a:cs typeface="Arial" pitchFamily="34" charset="0"/>
                        </a:rPr>
                        <a:t>                 </a:t>
                      </a:r>
                      <a:r>
                        <a:rPr kumimoji="0" lang="en-US" altLang="en-US" sz="2000" b="1" i="1" u="none" strike="noStrike" cap="none" normalizeH="0" baseline="0" smtClean="0">
                          <a:ln>
                            <a:noFill/>
                          </a:ln>
                          <a:solidFill>
                            <a:schemeClr val="tx1"/>
                          </a:solidFill>
                          <a:effectLst/>
                          <a:latin typeface="Arial" pitchFamily="34" charset="0"/>
                          <a:cs typeface="Arial" pitchFamily="34" charset="0"/>
                        </a:rPr>
                        <a:t>Disease/condition</a:t>
                      </a:r>
                      <a:r>
                        <a:rPr kumimoji="0" lang="en-US" altLang="en-US" sz="1400" b="1" i="1" u="none" strike="noStrike" cap="none" normalizeH="0" baseline="0" smtClean="0">
                          <a:ln>
                            <a:noFill/>
                          </a:ln>
                          <a:solidFill>
                            <a:schemeClr val="tx1"/>
                          </a:solidFill>
                          <a:effectLst/>
                          <a:latin typeface="Arial" pitchFamily="34" charset="0"/>
                          <a:cs typeface="Arial" pitchFamily="34" charset="0"/>
                        </a:rPr>
                        <a:t> </a:t>
                      </a:r>
                      <a:endParaRPr kumimoji="0" lang="en-US" altLang="en-US" sz="2400" b="1" i="0" u="none" strike="noStrike" cap="none" normalizeH="0" baseline="0" smtClean="0">
                        <a:ln>
                          <a:noFill/>
                        </a:ln>
                        <a:solidFill>
                          <a:schemeClr val="tx1"/>
                        </a:solidFill>
                        <a:effectLst/>
                        <a:latin typeface="Times New Roman" pitchFamily="18" charset="0"/>
                      </a:endParaRPr>
                    </a:p>
                  </a:txBody>
                  <a:tcPr marT="45727" marB="45727" anchor="b" horzOverflow="overflow">
                    <a:lnL>
                      <a:noFill/>
                    </a:lnL>
                    <a:lnR>
                      <a:noFill/>
                    </a:lnR>
                    <a:lnT cap="flat">
                      <a:noFill/>
                    </a:lnT>
                    <a:lnB>
                      <a:noFill/>
                    </a:lnB>
                    <a:lnTlToBr>
                      <a:noFill/>
                    </a:lnTlToBr>
                    <a:lnBlToTr>
                      <a:noFill/>
                    </a:lnBlToTr>
                    <a:solidFill>
                      <a:srgbClr val="C0C0C0"/>
                    </a:solidFill>
                  </a:tcPr>
                </a:tc>
                <a:tc hMerge="1">
                  <a:txBody>
                    <a:bodyPr/>
                    <a:lstStyle/>
                    <a:p>
                      <a:endParaRPr lang="en-US"/>
                    </a:p>
                  </a:txBody>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a:noFill/>
                    </a:lnL>
                    <a:lnR cap="flat">
                      <a:noFill/>
                    </a:lnR>
                    <a:lnT cap="flat">
                      <a:noFill/>
                    </a:lnT>
                    <a:lnB>
                      <a:noFill/>
                    </a:lnB>
                    <a:lnTlToBr>
                      <a:noFill/>
                    </a:lnTlToBr>
                    <a:lnBlToTr>
                      <a:noFill/>
                    </a:lnBlToTr>
                    <a:noFill/>
                  </a:tcPr>
                </a:tc>
              </a:tr>
              <a:tr h="487759">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cap="flat">
                      <a:noFill/>
                    </a:lnL>
                    <a:lnR>
                      <a:noFill/>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ctr" horzOverflow="overflow">
                    <a:lnL>
                      <a:noFill/>
                    </a:lnL>
                    <a:lnR>
                      <a:noFill/>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pitchFamily="34" charset="0"/>
                          <a:cs typeface="Arial" pitchFamily="34" charset="0"/>
                        </a:rPr>
                        <a:t>present</a:t>
                      </a:r>
                      <a:endParaRPr kumimoji="0" lang="en-US" altLang="en-US" sz="16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pitchFamily="34" charset="0"/>
                          <a:cs typeface="Arial" pitchFamily="34" charset="0"/>
                        </a:rPr>
                        <a:t>absent</a:t>
                      </a:r>
                      <a:endParaRPr kumimoji="0" lang="en-US" altLang="en-US" sz="16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itchFamily="34" charset="0"/>
                          <a:cs typeface="Arial" pitchFamily="34" charset="0"/>
                        </a:rPr>
                        <a:t>total</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cap="flat">
                      <a:noFill/>
                    </a:lnR>
                    <a:lnT>
                      <a:noFill/>
                    </a:lnT>
                    <a:lnB>
                      <a:noFill/>
                    </a:lnB>
                    <a:lnTlToBr>
                      <a:noFill/>
                    </a:lnTlToBr>
                    <a:lnBlToTr>
                      <a:noFill/>
                    </a:lnBlToTr>
                    <a:noFill/>
                  </a:tcPr>
                </a:tc>
              </a:tr>
              <a:tr h="792609">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b" horzOverflow="overflow">
                    <a:lnL cap="flat">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chemeClr val="tx1"/>
                          </a:solidFill>
                          <a:effectLst/>
                          <a:latin typeface="Arial" pitchFamily="34" charset="0"/>
                          <a:cs typeface="Arial" pitchFamily="34" charset="0"/>
                        </a:rPr>
                        <a:t> Test positive</a:t>
                      </a:r>
                      <a:endParaRPr kumimoji="0" lang="en-US" altLang="en-US" sz="1600" b="1"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itchFamily="34" charset="0"/>
                          <a:cs typeface="Arial" pitchFamily="34" charset="0"/>
                        </a:rPr>
                        <a:t>a</a:t>
                      </a:r>
                      <a:endParaRPr kumimoji="0" lang="en-US" altLang="en-US" sz="28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itchFamily="34" charset="0"/>
                          <a:cs typeface="Arial" pitchFamily="34" charset="0"/>
                        </a:rPr>
                        <a:t>b</a:t>
                      </a:r>
                      <a:endParaRPr kumimoji="0" lang="en-US" altLang="en-US" sz="28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pitchFamily="34" charset="0"/>
                          <a:cs typeface="Arial" pitchFamily="34" charset="0"/>
                        </a:rPr>
                        <a:t>a+b</a:t>
                      </a:r>
                      <a:endParaRPr kumimoji="0" lang="en-US" altLang="en-US" sz="20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cap="flat">
                      <a:noFill/>
                    </a:lnR>
                    <a:lnT>
                      <a:noFill/>
                    </a:lnT>
                    <a:lnB>
                      <a:noFill/>
                    </a:lnB>
                    <a:lnTlToBr>
                      <a:noFill/>
                    </a:lnTlToBr>
                    <a:lnBlToTr>
                      <a:noFill/>
                    </a:lnBlToTr>
                    <a:noFill/>
                  </a:tcPr>
                </a:tc>
              </a:tr>
              <a:tr h="487759">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85000"/>
                        </a:lnSpc>
                        <a:spcBef>
                          <a:spcPct val="0"/>
                        </a:spcBef>
                        <a:spcAft>
                          <a:spcPct val="0"/>
                        </a:spcAft>
                        <a:buClrTx/>
                        <a:buSzTx/>
                        <a:buFontTx/>
                        <a:buNone/>
                        <a:tabLst/>
                      </a:pPr>
                      <a:endParaRPr kumimoji="0" lang="en-US" altLang="en-US" sz="2400" b="1" i="0" u="none" strike="noStrike" cap="none" normalizeH="0" baseline="0" smtClean="0">
                        <a:ln>
                          <a:noFill/>
                        </a:ln>
                        <a:solidFill>
                          <a:schemeClr val="tx1"/>
                        </a:solidFill>
                        <a:effectLst/>
                        <a:latin typeface="Times New Roman" pitchFamily="18" charset="0"/>
                      </a:endParaRPr>
                    </a:p>
                  </a:txBody>
                  <a:tcPr marT="45727" marB="45727" anchor="b" horzOverflow="overflow">
                    <a:lnL cap="flat">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itchFamily="34" charset="0"/>
                          <a:cs typeface="Arial" pitchFamily="34" charset="0"/>
                        </a:rPr>
                        <a:t> </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Arial" pitchFamily="34" charset="0"/>
                          <a:cs typeface="Arial" pitchFamily="34" charset="0"/>
                        </a:rPr>
                        <a:t>True positive</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Arial" pitchFamily="34" charset="0"/>
                          <a:cs typeface="Arial" pitchFamily="34" charset="0"/>
                        </a:rPr>
                        <a:t>False positive</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ctr" horzOverflow="overflow">
                    <a:lnL>
                      <a:noFill/>
                    </a:lnL>
                    <a:lnR cap="flat">
                      <a:noFill/>
                    </a:lnR>
                    <a:lnT>
                      <a:noFill/>
                    </a:lnT>
                    <a:lnB>
                      <a:noFill/>
                    </a:lnB>
                    <a:lnTlToBr>
                      <a:noFill/>
                    </a:lnTlToBr>
                    <a:lnBlToTr>
                      <a:noFill/>
                    </a:lnBlToTr>
                    <a:noFill/>
                  </a:tcPr>
                </a:tc>
              </a:tr>
              <a:tr h="579214">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85000"/>
                        </a:lnSpc>
                        <a:spcBef>
                          <a:spcPct val="0"/>
                        </a:spcBef>
                        <a:spcAft>
                          <a:spcPct val="0"/>
                        </a:spcAft>
                        <a:buClrTx/>
                        <a:buSzTx/>
                        <a:buFontTx/>
                        <a:buNone/>
                        <a:tabLst/>
                      </a:pPr>
                      <a:endParaRPr kumimoji="0" lang="en-US" altLang="en-US" sz="2400" b="1" i="0" u="none" strike="noStrike" cap="none" normalizeH="0" baseline="0" smtClean="0">
                        <a:ln>
                          <a:noFill/>
                        </a:ln>
                        <a:solidFill>
                          <a:schemeClr val="tx1"/>
                        </a:solidFill>
                        <a:effectLst/>
                        <a:latin typeface="Times New Roman" pitchFamily="18" charset="0"/>
                      </a:endParaRPr>
                    </a:p>
                  </a:txBody>
                  <a:tcPr marT="45727" marB="45727" anchor="b" horzOverflow="overflow">
                    <a:lnL cap="flat">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chemeClr val="tx1"/>
                          </a:solidFill>
                          <a:effectLst/>
                          <a:latin typeface="Arial" pitchFamily="34" charset="0"/>
                          <a:cs typeface="Arial" pitchFamily="34" charset="0"/>
                        </a:rPr>
                        <a:t>Test negative</a:t>
                      </a:r>
                      <a:endParaRPr kumimoji="0" lang="en-US" altLang="en-US" sz="1600" b="1"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itchFamily="34" charset="0"/>
                          <a:cs typeface="Arial" pitchFamily="34" charset="0"/>
                        </a:rPr>
                        <a:t>c </a:t>
                      </a:r>
                      <a:endParaRPr kumimoji="0" lang="en-US" altLang="en-US" sz="28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itchFamily="34" charset="0"/>
                          <a:cs typeface="Arial" pitchFamily="34" charset="0"/>
                        </a:rPr>
                        <a:t>d</a:t>
                      </a:r>
                      <a:endParaRPr kumimoji="0" lang="en-US" altLang="en-US" sz="28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pitchFamily="34" charset="0"/>
                          <a:cs typeface="Arial" pitchFamily="34" charset="0"/>
                        </a:rPr>
                        <a:t>c+d</a:t>
                      </a:r>
                      <a:endParaRPr kumimoji="0" lang="en-US" altLang="en-US" sz="20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cap="flat">
                      <a:noFill/>
                    </a:lnR>
                    <a:lnT>
                      <a:noFill/>
                    </a:lnT>
                    <a:lnB>
                      <a:noFill/>
                    </a:lnB>
                    <a:lnTlToBr>
                      <a:noFill/>
                    </a:lnTlToBr>
                    <a:lnBlToTr>
                      <a:noFill/>
                    </a:lnBlToTr>
                    <a:noFill/>
                  </a:tcPr>
                </a:tc>
              </a:tr>
              <a:tr h="543013">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b" horzOverflow="overflow">
                    <a:lnL cap="flat">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itchFamily="34" charset="0"/>
                          <a:cs typeface="Arial" pitchFamily="34" charset="0"/>
                        </a:rPr>
                        <a:t> </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a:noFill/>
                    </a:lnB>
                    <a:lnTlToBr>
                      <a:noFill/>
                    </a:lnTlToBr>
                    <a:lnBlToTr>
                      <a:noFill/>
                    </a:lnBlToTr>
                    <a:solidFill>
                      <a:srgbClr val="C0C0C0"/>
                    </a:solid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Arial" pitchFamily="34" charset="0"/>
                          <a:cs typeface="Arial" pitchFamily="34" charset="0"/>
                        </a:rPr>
                        <a:t>False negatives</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Arial" pitchFamily="34" charset="0"/>
                          <a:cs typeface="Arial" pitchFamily="34" charset="0"/>
                        </a:rPr>
                        <a:t>True negatives</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ctr" horzOverflow="overflow">
                    <a:lnL>
                      <a:noFill/>
                    </a:lnL>
                    <a:lnR cap="flat">
                      <a:noFill/>
                    </a:lnR>
                    <a:lnT>
                      <a:noFill/>
                    </a:lnT>
                    <a:lnB>
                      <a:noFill/>
                    </a:lnB>
                    <a:lnTlToBr>
                      <a:noFill/>
                    </a:lnTlToBr>
                    <a:lnBlToTr>
                      <a:noFill/>
                    </a:lnBlToTr>
                    <a:noFill/>
                  </a:tcPr>
                </a:tc>
              </a:tr>
              <a:tr h="487759">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b" horzOverflow="overflow">
                    <a:lnL cap="flat">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Arial" pitchFamily="34" charset="0"/>
                          <a:cs typeface="Arial" pitchFamily="34" charset="0"/>
                        </a:rPr>
                        <a:t>total</a:t>
                      </a:r>
                      <a:endParaRPr kumimoji="0" lang="en-US" altLang="en-US" sz="24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pitchFamily="34" charset="0"/>
                          <a:cs typeface="Arial" pitchFamily="34" charset="0"/>
                        </a:rPr>
                        <a:t>a+c</a:t>
                      </a:r>
                      <a:endParaRPr kumimoji="0" lang="en-US" altLang="en-US" sz="2000" b="0" i="0" u="none" strike="noStrike" cap="none" normalizeH="0" baseline="0" smtClean="0">
                        <a:ln>
                          <a:noFill/>
                        </a:ln>
                        <a:solidFill>
                          <a:schemeClr val="tx1"/>
                        </a:solidFill>
                        <a:effectLst/>
                        <a:latin typeface="Times New Roman" pitchFamily="18" charset="0"/>
                      </a:endParaRPr>
                    </a:p>
                  </a:txBody>
                  <a:tcPr marT="45727" marB="45727" anchor="ctr" horzOverflow="overflow">
                    <a:lnL>
                      <a:noFill/>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pitchFamily="34" charset="0"/>
                          <a:cs typeface="Arial" pitchFamily="34" charset="0"/>
                        </a:rPr>
                        <a:t>b+d</a:t>
                      </a:r>
                      <a:endParaRPr kumimoji="0" lang="en-US" altLang="en-US" sz="2000" b="0" i="0" u="none" strike="noStrike" cap="none" normalizeH="0" baseline="0" smtClean="0">
                        <a:ln>
                          <a:noFill/>
                        </a:ln>
                        <a:solidFill>
                          <a:schemeClr val="tx1"/>
                        </a:solidFill>
                        <a:effectLst/>
                        <a:latin typeface="Times New Roman" pitchFamily="18" charset="0"/>
                      </a:endParaRPr>
                    </a:p>
                  </a:txBody>
                  <a:tcPr marT="45727" marB="45727" anchor="ctr" horzOverflow="overflow">
                    <a:lnL w="12700" cap="flat" cmpd="sng" algn="ctr">
                      <a:solidFill>
                        <a:srgbClr val="000000"/>
                      </a:solidFill>
                      <a:prstDash val="solid"/>
                      <a:round/>
                      <a:headEnd type="none" w="med" len="med"/>
                      <a:tailEnd type="none" w="med" len="med"/>
                    </a:lnL>
                    <a:lnR>
                      <a:noFill/>
                    </a:lnR>
                    <a:lnT>
                      <a:noFill/>
                    </a:lnT>
                    <a:lnB cap="flat">
                      <a:noFill/>
                    </a:lnB>
                    <a:lnTlToBr>
                      <a:noFill/>
                    </a:lnTlToBr>
                    <a:lnBlToTr>
                      <a:noFill/>
                    </a:lnBlToTr>
                    <a:noFill/>
                  </a:tcPr>
                </a:tc>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marL="344488"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marL="671513"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marL="1023938" eaLnBrk="0" hangingPunct="0">
                        <a:spcBef>
                          <a:spcPct val="20000"/>
                        </a:spcBef>
                        <a:buClr>
                          <a:schemeClr val="tx2"/>
                        </a:buClr>
                        <a:buSzPct val="75000"/>
                        <a:buFont typeface="Wingdings" pitchFamily="2" charset="2"/>
                        <a:defRPr>
                          <a:solidFill>
                            <a:schemeClr val="tx1"/>
                          </a:solidFill>
                          <a:latin typeface="Arial" pitchFamily="34" charset="0"/>
                        </a:defRPr>
                      </a:lvl4pPr>
                      <a:lvl5pPr marL="1341438" eaLnBrk="0" hangingPunct="0">
                        <a:spcBef>
                          <a:spcPct val="20000"/>
                        </a:spcBef>
                        <a:buClr>
                          <a:schemeClr val="folHlink"/>
                        </a:buClr>
                        <a:buSzPct val="80000"/>
                        <a:buFont typeface="Wingdings" pitchFamily="2" charset="2"/>
                        <a:defRPr>
                          <a:solidFill>
                            <a:schemeClr val="tx1"/>
                          </a:solidFill>
                          <a:latin typeface="Arial" pitchFamily="34" charset="0"/>
                        </a:defRPr>
                      </a:lvl5pPr>
                      <a:lvl6pPr marL="17986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marL="22558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marL="27130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marL="3170238"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marT="45727" marB="45727" anchor="ctr" horzOverflow="overflow">
                    <a:lnL>
                      <a:noFill/>
                    </a:lnL>
                    <a:lnR cap="flat">
                      <a:noFill/>
                    </a:lnR>
                    <a:lnT>
                      <a:noFill/>
                    </a:lnT>
                    <a:lnB cap="flat">
                      <a:noFill/>
                    </a:lnB>
                    <a:lnTlToBr>
                      <a:noFill/>
                    </a:lnTlToBr>
                    <a:lnBlToTr>
                      <a:noFill/>
                    </a:lnBlToTr>
                    <a:noFill/>
                  </a:tcPr>
                </a:tc>
              </a:tr>
            </a:tbl>
          </a:graphicData>
        </a:graphic>
      </p:graphicFrame>
      <p:graphicFrame>
        <p:nvGraphicFramePr>
          <p:cNvPr id="93242" name="Group 58"/>
          <p:cNvGraphicFramePr>
            <a:graphicFrameLocks noGrp="1"/>
          </p:cNvGraphicFramePr>
          <p:nvPr/>
        </p:nvGraphicFramePr>
        <p:xfrm>
          <a:off x="609600" y="4114800"/>
          <a:ext cx="8001000" cy="3824287"/>
        </p:xfrm>
        <a:graphic>
          <a:graphicData uri="http://schemas.openxmlformats.org/drawingml/2006/table">
            <a:tbl>
              <a:tblPr/>
              <a:tblGrid>
                <a:gridCol w="8001000"/>
              </a:tblGrid>
              <a:tr h="544531">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altLang="en-US" sz="2800" b="1" i="0" u="none" strike="noStrike" cap="none" normalizeH="0" baseline="0" smtClean="0">
                          <a:ln>
                            <a:noFill/>
                          </a:ln>
                          <a:solidFill>
                            <a:schemeClr val="tx2"/>
                          </a:solidFill>
                          <a:effectLst/>
                          <a:latin typeface="Arial" pitchFamily="34" charset="0"/>
                        </a:rPr>
                        <a:t>Predictive value (-), PVN</a:t>
                      </a:r>
                    </a:p>
                  </a:txBody>
                  <a:tcPr marT="45722" marB="45722" anchor="b" horzOverflow="overflow">
                    <a:lnL cap="flat">
                      <a:noFill/>
                    </a:lnL>
                    <a:lnR cap="flat">
                      <a:noFill/>
                    </a:lnR>
                    <a:lnT cap="flat">
                      <a:noFill/>
                    </a:lnT>
                    <a:lnB>
                      <a:noFill/>
                    </a:lnB>
                    <a:lnTlToBr>
                      <a:noFill/>
                    </a:lnTlToBr>
                    <a:lnBlToTr>
                      <a:noFill/>
                    </a:lnBlToTr>
                    <a:noFill/>
                  </a:tcPr>
                </a:tc>
              </a:tr>
              <a:tr h="426734">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457200" marR="0" lvl="1" indent="0" algn="l" defTabSz="914400" rtl="0" eaLnBrk="0" fontAlgn="base" latinLnBrk="0" hangingPunct="0">
                        <a:lnSpc>
                          <a:spcPct val="100000"/>
                        </a:lnSpc>
                        <a:spcBef>
                          <a:spcPct val="20000"/>
                        </a:spcBef>
                        <a:spcAft>
                          <a:spcPct val="0"/>
                        </a:spcAft>
                        <a:buClr>
                          <a:schemeClr val="accent2"/>
                        </a:buClr>
                        <a:buSzPct val="70000"/>
                        <a:buFont typeface="Wingdings" pitchFamily="2" charset="2"/>
                        <a:buNone/>
                        <a:tabLst/>
                      </a:pPr>
                      <a:r>
                        <a:rPr kumimoji="0" lang="en-US" altLang="en-US" sz="2200" b="0" i="0" u="none" strike="noStrike" cap="none" normalizeH="0" baseline="0" smtClean="0">
                          <a:ln>
                            <a:noFill/>
                          </a:ln>
                          <a:solidFill>
                            <a:schemeClr val="tx1"/>
                          </a:solidFill>
                          <a:effectLst/>
                          <a:latin typeface="Arial" pitchFamily="34" charset="0"/>
                        </a:rPr>
                        <a:t>Proportion screened negative who actually are negative </a:t>
                      </a:r>
                    </a:p>
                  </a:txBody>
                  <a:tcPr marT="45722" marB="45722" anchor="b" horzOverflow="overflow">
                    <a:lnL cap="flat">
                      <a:noFill/>
                    </a:lnL>
                    <a:lnR cap="flat">
                      <a:noFill/>
                    </a:lnR>
                    <a:lnT>
                      <a:noFill/>
                    </a:lnT>
                    <a:lnB>
                      <a:noFill/>
                    </a:lnB>
                    <a:lnTlToBr>
                      <a:noFill/>
                    </a:lnTlToBr>
                    <a:lnBlToTr>
                      <a:noFill/>
                    </a:lnBlToTr>
                    <a:noFill/>
                  </a:tcPr>
                </a:tc>
              </a:tr>
              <a:tr h="1420415">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Arial" pitchFamily="34" charset="0"/>
                          <a:cs typeface="Arial" pitchFamily="34" charset="0"/>
                        </a:rPr>
                        <a:t>                         predictive value (-)= d/c+d</a:t>
                      </a:r>
                    </a:p>
                    <a:p>
                      <a:pPr marL="0" marR="0" lvl="0" indent="0" algn="l" defTabSz="914400" rtl="0" eaLnBrk="0" fontAlgn="b" latinLnBrk="0" hangingPunct="0">
                        <a:lnSpc>
                          <a:spcPct val="100000"/>
                        </a:lnSpc>
                        <a:spcBef>
                          <a:spcPct val="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Arial" pitchFamily="34" charset="0"/>
                          <a:cs typeface="Arial" pitchFamily="34" charset="0"/>
                        </a:rPr>
                        <a:t>                                                        </a:t>
                      </a:r>
                      <a:r>
                        <a:rPr kumimoji="0" lang="en-US" altLang="en-US" sz="2600" b="0" i="0" u="none" strike="noStrike" cap="none" normalizeH="0" baseline="0" smtClean="0">
                          <a:ln>
                            <a:noFill/>
                          </a:ln>
                          <a:solidFill>
                            <a:schemeClr val="tx1"/>
                          </a:solidFill>
                          <a:effectLst>
                            <a:outerShdw blurRad="38100" dist="38100" dir="2700000" algn="tl">
                              <a:srgbClr val="C0C0C0"/>
                            </a:outerShdw>
                          </a:effectLst>
                          <a:latin typeface="Arial" pitchFamily="34" charset="0"/>
                        </a:rPr>
                        <a:t>TN / (TN+FN)</a:t>
                      </a:r>
                      <a:endParaRPr kumimoji="0" lang="en-US" altLang="en-US" sz="2800" b="0" i="0" u="none" strike="noStrike" cap="none" normalizeH="0" baseline="0" smtClean="0">
                        <a:ln>
                          <a:noFill/>
                        </a:ln>
                        <a:solidFill>
                          <a:schemeClr val="tx1"/>
                        </a:solidFill>
                        <a:effectLst/>
                        <a:latin typeface="Times New Roman" pitchFamily="18" charset="0"/>
                      </a:endParaRPr>
                    </a:p>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altLang="en-US" sz="2600" b="1" i="0" u="none" strike="noStrike" cap="none" normalizeH="0" baseline="0" smtClean="0">
                        <a:ln>
                          <a:noFill/>
                        </a:ln>
                        <a:solidFill>
                          <a:schemeClr val="tx1"/>
                        </a:solidFill>
                        <a:effectLst/>
                        <a:latin typeface="Arial" pitchFamily="34" charset="0"/>
                      </a:endParaRPr>
                    </a:p>
                  </a:txBody>
                  <a:tcPr marT="45722" marB="45722" anchor="b" horzOverflow="overflow">
                    <a:lnL cap="flat">
                      <a:noFill/>
                    </a:lnL>
                    <a:lnR cap="flat">
                      <a:noFill/>
                    </a:lnR>
                    <a:lnT>
                      <a:noFill/>
                    </a:lnT>
                    <a:lnB>
                      <a:noFill/>
                    </a:lnB>
                    <a:lnTlToBr>
                      <a:noFill/>
                    </a:lnTlToBr>
                    <a:lnBlToTr>
                      <a:noFill/>
                    </a:lnBlToTr>
                    <a:noFill/>
                  </a:tcPr>
                </a:tc>
              </a:tr>
              <a:tr h="518177">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800" b="0" i="0" u="none" strike="noStrike" cap="none" normalizeH="0" baseline="0" smtClean="0">
                        <a:ln>
                          <a:noFill/>
                        </a:ln>
                        <a:solidFill>
                          <a:schemeClr val="tx1"/>
                        </a:solidFill>
                        <a:effectLst/>
                        <a:latin typeface="Times New Roman" pitchFamily="18" charset="0"/>
                      </a:endParaRPr>
                    </a:p>
                  </a:txBody>
                  <a:tcPr marT="45722" marB="45722" anchor="b" horzOverflow="overflow">
                    <a:lnL cap="flat">
                      <a:noFill/>
                    </a:lnL>
                    <a:lnR cap="flat">
                      <a:noFill/>
                    </a:lnR>
                    <a:lnT>
                      <a:noFill/>
                    </a:lnT>
                    <a:lnB>
                      <a:noFill/>
                    </a:lnB>
                    <a:lnTlToBr>
                      <a:noFill/>
                    </a:lnTlToBr>
                    <a:lnBlToTr>
                      <a:noFill/>
                    </a:lnBlToTr>
                    <a:noFill/>
                  </a:tcPr>
                </a:tc>
              </a:tr>
              <a:tr h="518177">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800" b="0" i="0" u="none" strike="noStrike" cap="none" normalizeH="0" baseline="0" smtClean="0">
                        <a:ln>
                          <a:noFill/>
                        </a:ln>
                        <a:solidFill>
                          <a:schemeClr val="tx1"/>
                        </a:solidFill>
                        <a:effectLst/>
                        <a:latin typeface="Times New Roman" pitchFamily="18" charset="0"/>
                      </a:endParaRPr>
                    </a:p>
                  </a:txBody>
                  <a:tcPr marT="45722" marB="45722" anchor="b" horzOverflow="overflow">
                    <a:lnL cap="flat">
                      <a:noFill/>
                    </a:lnL>
                    <a:lnR cap="flat">
                      <a:noFill/>
                    </a:lnR>
                    <a:lnT>
                      <a:noFill/>
                    </a:lnT>
                    <a:lnB>
                      <a:noFill/>
                    </a:lnB>
                    <a:lnTlToBr>
                      <a:noFill/>
                    </a:lnTlToBr>
                    <a:lnBlToTr>
                      <a:noFill/>
                    </a:lnBlToTr>
                    <a:noFill/>
                  </a:tcPr>
                </a:tc>
              </a:tr>
              <a:tr h="396253">
                <a:tc>
                  <a:txBody>
                    <a:bodyPr/>
                    <a:lstStyle>
                      <a:lvl1pPr eaLnBrk="0" hangingPunct="0">
                        <a:spcBef>
                          <a:spcPct val="20000"/>
                        </a:spcBef>
                        <a:buClr>
                          <a:schemeClr val="tx2"/>
                        </a:buClr>
                        <a:buSzPct val="70000"/>
                        <a:buFont typeface="Wingdings" pitchFamily="2" charset="2"/>
                        <a:defRPr sz="2600">
                          <a:solidFill>
                            <a:schemeClr val="tx1"/>
                          </a:solidFill>
                          <a:latin typeface="Arial" pitchFamily="34" charset="0"/>
                        </a:defRPr>
                      </a:lvl1pPr>
                      <a:lvl2pPr eaLnBrk="0" hangingPunct="0">
                        <a:spcBef>
                          <a:spcPct val="20000"/>
                        </a:spcBef>
                        <a:buClr>
                          <a:schemeClr val="accent2"/>
                        </a:buClr>
                        <a:buSzPct val="70000"/>
                        <a:buFont typeface="Wingdings" pitchFamily="2" charset="2"/>
                        <a:defRPr sz="2200">
                          <a:solidFill>
                            <a:schemeClr val="tx1"/>
                          </a:solidFill>
                          <a:latin typeface="Arial" pitchFamily="34" charset="0"/>
                        </a:defRPr>
                      </a:lvl2pPr>
                      <a:lvl3pPr eaLnBrk="0" hangingPunct="0">
                        <a:spcBef>
                          <a:spcPct val="20000"/>
                        </a:spcBef>
                        <a:buClr>
                          <a:schemeClr val="accent1"/>
                        </a:buClr>
                        <a:buSzPct val="70000"/>
                        <a:buFont typeface="Wingdings" pitchFamily="2" charset="2"/>
                        <a:defRPr sz="2100">
                          <a:solidFill>
                            <a:schemeClr val="tx1"/>
                          </a:solidFill>
                          <a:latin typeface="Arial" pitchFamily="34" charset="0"/>
                        </a:defRPr>
                      </a:lvl3pPr>
                      <a:lvl4pPr eaLnBrk="0" hangingPunct="0">
                        <a:spcBef>
                          <a:spcPct val="20000"/>
                        </a:spcBef>
                        <a:buClr>
                          <a:schemeClr val="tx2"/>
                        </a:buClr>
                        <a:buSzPct val="75000"/>
                        <a:buFont typeface="Wingdings" pitchFamily="2" charset="2"/>
                        <a:defRPr>
                          <a:solidFill>
                            <a:schemeClr val="tx1"/>
                          </a:solidFill>
                          <a:latin typeface="Arial" pitchFamily="34" charset="0"/>
                        </a:defRPr>
                      </a:lvl4pPr>
                      <a:lvl5pPr eaLnBrk="0" hangingPunct="0">
                        <a:spcBef>
                          <a:spcPct val="20000"/>
                        </a:spcBef>
                        <a:buClr>
                          <a:schemeClr val="folHlink"/>
                        </a:buClr>
                        <a:buSzPct val="80000"/>
                        <a:buFont typeface="Wingdings" pitchFamily="2" charset="2"/>
                        <a:defRPr>
                          <a:solidFill>
                            <a:schemeClr val="tx1"/>
                          </a:solidFill>
                          <a:latin typeface="Arial" pitchFamily="34" charset="0"/>
                        </a:defRPr>
                      </a:lvl5pPr>
                      <a:lvl6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6pPr>
                      <a:lvl7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7pPr>
                      <a:lvl8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8pPr>
                      <a:lvl9pPr eaLnBrk="0" fontAlgn="base" hangingPunct="0">
                        <a:spcBef>
                          <a:spcPct val="20000"/>
                        </a:spcBef>
                        <a:spcAft>
                          <a:spcPct val="0"/>
                        </a:spcAft>
                        <a:buClr>
                          <a:schemeClr val="folHlink"/>
                        </a:buClr>
                        <a:buSzPct val="80000"/>
                        <a:buFont typeface="Wingdings" pitchFamily="2" charset="2"/>
                        <a:defRPr>
                          <a:solidFill>
                            <a:schemeClr val="tx1"/>
                          </a:solidFill>
                          <a:latin typeface="Arial"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Times New Roman" pitchFamily="18" charset="0"/>
                      </a:endParaRPr>
                    </a:p>
                  </a:txBody>
                  <a:tcPr marT="45722" marB="45722" anchor="b" horzOverflow="overflow">
                    <a:lnL cap="flat">
                      <a:noFill/>
                    </a:lnL>
                    <a:lnR cap="flat">
                      <a:noFill/>
                    </a:lnR>
                    <a:lnT>
                      <a:noFill/>
                    </a:lnT>
                    <a:lnB cap="flat">
                      <a:noFill/>
                    </a:lnB>
                    <a:lnTlToBr>
                      <a:noFill/>
                    </a:lnTlToBr>
                    <a:lnBlToTr>
                      <a:noFill/>
                    </a:lnBlToTr>
                    <a:noFill/>
                  </a:tcPr>
                </a:tc>
              </a:tr>
            </a:tbl>
          </a:graphicData>
        </a:graphic>
      </p:graphicFrame>
      <p:sp>
        <p:nvSpPr>
          <p:cNvPr id="59438" name="Rectangle 55"/>
          <p:cNvSpPr>
            <a:spLocks noChangeArrowheads="1"/>
          </p:cNvSpPr>
          <p:nvPr/>
        </p:nvSpPr>
        <p:spPr bwMode="auto">
          <a:xfrm>
            <a:off x="3657600" y="2438400"/>
            <a:ext cx="3810000" cy="9906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charset="0"/>
            </a:endParaRPr>
          </a:p>
        </p:txBody>
      </p:sp>
    </p:spTree>
    <p:extLst>
      <p:ext uri="{BB962C8B-B14F-4D97-AF65-F5344CB8AC3E}">
        <p14:creationId xmlns:p14="http://schemas.microsoft.com/office/powerpoint/2010/main" val="1798506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1107</Words>
  <Application>Microsoft Office PowerPoint</Application>
  <PresentationFormat>On-screen Show (4:3)</PresentationFormat>
  <Paragraphs>268</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Screening for disease</vt:lpstr>
      <vt:lpstr>Characteristics of a good screening test</vt:lpstr>
      <vt:lpstr>Criteria for Assessing Screening/Diagnostic Instruments</vt:lpstr>
      <vt:lpstr>PowerPoint Presentation</vt:lpstr>
      <vt:lpstr>PowerPoint Presentation</vt:lpstr>
      <vt:lpstr>PowerPoint Presentation</vt:lpstr>
      <vt:lpstr>Predictive values</vt:lpstr>
      <vt:lpstr>PowerPoint Presentation</vt:lpstr>
      <vt:lpstr>PowerPoint Presentation</vt:lpstr>
      <vt:lpstr>Ex: Low Prevalence Population</vt:lpstr>
      <vt:lpstr>Example: SEN &amp; SPEC  Low prevalence population</vt:lpstr>
      <vt:lpstr>Example: SEN &amp; SPEC Low prevalence example</vt:lpstr>
      <vt:lpstr>Example: SEN &amp; SPEC Low prevalence example</vt:lpstr>
      <vt:lpstr>Example: SEN &amp; SPEC low prevalence example</vt:lpstr>
      <vt:lpstr>Example: SEN &amp; SPEC low prevalence example</vt:lpstr>
      <vt:lpstr>Example PVP </vt:lpstr>
      <vt:lpstr>Example PVN</vt:lpstr>
      <vt:lpstr>Ex: High prevalence population</vt:lpstr>
      <vt:lpstr>Example: PVP, PVN  high prevalence population</vt:lpstr>
      <vt:lpstr>Effects of prevalence of disease on screening test results</vt:lpstr>
      <vt:lpstr>PVP and Prevalence</vt:lpstr>
      <vt:lpstr>Screening Strategy</vt:lpstr>
      <vt:lpstr>Cutoff Point</vt:lpstr>
      <vt:lpstr>Low Cutoff </vt:lpstr>
      <vt:lpstr>High Cutoff </vt:lpstr>
      <vt:lpstr>Intermediate Cutoff </vt:lpstr>
    </vt:vector>
  </TitlesOfParts>
  <Company>UMSON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Screening for disease</dc:title>
  <dc:creator>Storr, Carla</dc:creator>
  <cp:lastModifiedBy>Storr, Carla</cp:lastModifiedBy>
  <cp:revision>1</cp:revision>
  <dcterms:created xsi:type="dcterms:W3CDTF">2015-07-24T18:13:32Z</dcterms:created>
  <dcterms:modified xsi:type="dcterms:W3CDTF">2015-07-24T18:23:21Z</dcterms:modified>
</cp:coreProperties>
</file>